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15"/>
  </p:notesMasterIdLst>
  <p:sldIdLst>
    <p:sldId id="256" r:id="rId2"/>
    <p:sldId id="273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8" r:id="rId39"/>
    <p:sldId id="293" r:id="rId40"/>
    <p:sldId id="294" r:id="rId41"/>
    <p:sldId id="295" r:id="rId42"/>
    <p:sldId id="296" r:id="rId43"/>
    <p:sldId id="309" r:id="rId44"/>
    <p:sldId id="297" r:id="rId45"/>
    <p:sldId id="298" r:id="rId46"/>
    <p:sldId id="299" r:id="rId47"/>
    <p:sldId id="300" r:id="rId48"/>
    <p:sldId id="310" r:id="rId49"/>
    <p:sldId id="301" r:id="rId50"/>
    <p:sldId id="302" r:id="rId51"/>
    <p:sldId id="303" r:id="rId52"/>
    <p:sldId id="304" r:id="rId53"/>
    <p:sldId id="316" r:id="rId54"/>
    <p:sldId id="305" r:id="rId55"/>
    <p:sldId id="306" r:id="rId56"/>
    <p:sldId id="311" r:id="rId57"/>
    <p:sldId id="312" r:id="rId58"/>
    <p:sldId id="313" r:id="rId59"/>
    <p:sldId id="307" r:id="rId60"/>
    <p:sldId id="314" r:id="rId61"/>
    <p:sldId id="315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60" r:id="rId101"/>
    <p:sldId id="355" r:id="rId102"/>
    <p:sldId id="362" r:id="rId103"/>
    <p:sldId id="356" r:id="rId104"/>
    <p:sldId id="357" r:id="rId105"/>
    <p:sldId id="358" r:id="rId106"/>
    <p:sldId id="359" r:id="rId107"/>
    <p:sldId id="361" r:id="rId108"/>
    <p:sldId id="363" r:id="rId109"/>
    <p:sldId id="364" r:id="rId110"/>
    <p:sldId id="365" r:id="rId111"/>
    <p:sldId id="366" r:id="rId112"/>
    <p:sldId id="367" r:id="rId113"/>
    <p:sldId id="373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4AA23-6F89-4FC3-9745-617BD44F8B2F}" v="1" dt="2019-04-22T01:22:16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ihan Ariyuana" userId="a673341b-dfea-48bd-bc6b-c1125fd20ed3" providerId="ADAL" clId="{D4BCFFA2-05EA-4E17-A077-6F122CB93C09}"/>
    <pc:docChg chg="custSel addSld delSld modSld">
      <pc:chgData name="Rosihan Ariyuana" userId="a673341b-dfea-48bd-bc6b-c1125fd20ed3" providerId="ADAL" clId="{D4BCFFA2-05EA-4E17-A077-6F122CB93C09}" dt="2019-02-25T00:48:06.374" v="146" actId="2696"/>
      <pc:docMkLst>
        <pc:docMk/>
      </pc:docMkLst>
      <pc:sldChg chg="modSp">
        <pc:chgData name="Rosihan Ariyuana" userId="a673341b-dfea-48bd-bc6b-c1125fd20ed3" providerId="ADAL" clId="{D4BCFFA2-05EA-4E17-A077-6F122CB93C09}" dt="2019-02-25T00:20:04.991" v="66" actId="20577"/>
        <pc:sldMkLst>
          <pc:docMk/>
          <pc:sldMk cId="2688255900" sldId="272"/>
        </pc:sldMkLst>
        <pc:spChg chg="mod">
          <ac:chgData name="Rosihan Ariyuana" userId="a673341b-dfea-48bd-bc6b-c1125fd20ed3" providerId="ADAL" clId="{D4BCFFA2-05EA-4E17-A077-6F122CB93C09}" dt="2019-02-25T00:20:04.991" v="66" actId="20577"/>
          <ac:spMkLst>
            <pc:docMk/>
            <pc:sldMk cId="2688255900" sldId="272"/>
            <ac:spMk id="3" creationId="{00000000-0000-0000-0000-000000000000}"/>
          </ac:spMkLst>
        </pc:spChg>
      </pc:sldChg>
      <pc:sldChg chg="modSp">
        <pc:chgData name="Rosihan Ariyuana" userId="a673341b-dfea-48bd-bc6b-c1125fd20ed3" providerId="ADAL" clId="{D4BCFFA2-05EA-4E17-A077-6F122CB93C09}" dt="2019-02-25T00:42:01.828" v="68" actId="27636"/>
        <pc:sldMkLst>
          <pc:docMk/>
          <pc:sldMk cId="3251079141" sldId="321"/>
        </pc:sldMkLst>
        <pc:spChg chg="mod">
          <ac:chgData name="Rosihan Ariyuana" userId="a673341b-dfea-48bd-bc6b-c1125fd20ed3" providerId="ADAL" clId="{D4BCFFA2-05EA-4E17-A077-6F122CB93C09}" dt="2019-02-25T00:42:01.828" v="68" actId="27636"/>
          <ac:spMkLst>
            <pc:docMk/>
            <pc:sldMk cId="3251079141" sldId="321"/>
            <ac:spMk id="3" creationId="{00000000-0000-0000-0000-000000000000}"/>
          </ac:spMkLst>
        </pc:spChg>
      </pc:sldChg>
    </pc:docChg>
  </pc:docChgLst>
  <pc:docChgLst>
    <pc:chgData name="Rosihan Ariyuana" userId="a673341b-dfea-48bd-bc6b-c1125fd20ed3" providerId="ADAL" clId="{23D4AA23-6F89-4FC3-9745-617BD44F8B2F}"/>
    <pc:docChg chg="custSel modSld">
      <pc:chgData name="Rosihan Ariyuana" userId="a673341b-dfea-48bd-bc6b-c1125fd20ed3" providerId="ADAL" clId="{23D4AA23-6F89-4FC3-9745-617BD44F8B2F}" dt="2019-04-22T02:08:04.061" v="131" actId="20577"/>
      <pc:docMkLst>
        <pc:docMk/>
      </pc:docMkLst>
      <pc:sldChg chg="modSp">
        <pc:chgData name="Rosihan Ariyuana" userId="a673341b-dfea-48bd-bc6b-c1125fd20ed3" providerId="ADAL" clId="{23D4AA23-6F89-4FC3-9745-617BD44F8B2F}" dt="2019-04-22T01:22:16.638" v="14"/>
        <pc:sldMkLst>
          <pc:docMk/>
          <pc:sldMk cId="548711362" sldId="361"/>
        </pc:sldMkLst>
        <pc:spChg chg="mod">
          <ac:chgData name="Rosihan Ariyuana" userId="a673341b-dfea-48bd-bc6b-c1125fd20ed3" providerId="ADAL" clId="{23D4AA23-6F89-4FC3-9745-617BD44F8B2F}" dt="2019-04-22T01:22:16.638" v="14"/>
          <ac:spMkLst>
            <pc:docMk/>
            <pc:sldMk cId="548711362" sldId="361"/>
            <ac:spMk id="3" creationId="{00000000-0000-0000-0000-000000000000}"/>
          </ac:spMkLst>
        </pc:spChg>
      </pc:sldChg>
      <pc:sldChg chg="modSp">
        <pc:chgData name="Rosihan Ariyuana" userId="a673341b-dfea-48bd-bc6b-c1125fd20ed3" providerId="ADAL" clId="{23D4AA23-6F89-4FC3-9745-617BD44F8B2F}" dt="2019-04-22T01:34:40.369" v="99" actId="27636"/>
        <pc:sldMkLst>
          <pc:docMk/>
          <pc:sldMk cId="1186115626" sldId="362"/>
        </pc:sldMkLst>
        <pc:spChg chg="mod">
          <ac:chgData name="Rosihan Ariyuana" userId="a673341b-dfea-48bd-bc6b-c1125fd20ed3" providerId="ADAL" clId="{23D4AA23-6F89-4FC3-9745-617BD44F8B2F}" dt="2019-04-22T01:34:40.369" v="99" actId="27636"/>
          <ac:spMkLst>
            <pc:docMk/>
            <pc:sldMk cId="1186115626" sldId="362"/>
            <ac:spMk id="3" creationId="{00000000-0000-0000-0000-000000000000}"/>
          </ac:spMkLst>
        </pc:spChg>
      </pc:sldChg>
      <pc:sldChg chg="modSp">
        <pc:chgData name="Rosihan Ariyuana" userId="a673341b-dfea-48bd-bc6b-c1125fd20ed3" providerId="ADAL" clId="{23D4AA23-6F89-4FC3-9745-617BD44F8B2F}" dt="2019-04-22T01:41:06.779" v="114" actId="20577"/>
        <pc:sldMkLst>
          <pc:docMk/>
          <pc:sldMk cId="3418723172" sldId="366"/>
        </pc:sldMkLst>
        <pc:spChg chg="mod">
          <ac:chgData name="Rosihan Ariyuana" userId="a673341b-dfea-48bd-bc6b-c1125fd20ed3" providerId="ADAL" clId="{23D4AA23-6F89-4FC3-9745-617BD44F8B2F}" dt="2019-04-22T01:41:06.779" v="114" actId="20577"/>
          <ac:spMkLst>
            <pc:docMk/>
            <pc:sldMk cId="3418723172" sldId="366"/>
            <ac:spMk id="3" creationId="{00000000-0000-0000-0000-000000000000}"/>
          </ac:spMkLst>
        </pc:spChg>
      </pc:sldChg>
      <pc:sldChg chg="modSp">
        <pc:chgData name="Rosihan Ariyuana" userId="a673341b-dfea-48bd-bc6b-c1125fd20ed3" providerId="ADAL" clId="{23D4AA23-6F89-4FC3-9745-617BD44F8B2F}" dt="2019-04-22T02:08:04.061" v="131" actId="20577"/>
        <pc:sldMkLst>
          <pc:docMk/>
          <pc:sldMk cId="1406980940" sldId="367"/>
        </pc:sldMkLst>
        <pc:spChg chg="mod">
          <ac:chgData name="Rosihan Ariyuana" userId="a673341b-dfea-48bd-bc6b-c1125fd20ed3" providerId="ADAL" clId="{23D4AA23-6F89-4FC3-9745-617BD44F8B2F}" dt="2019-04-22T02:08:04.061" v="131" actId="20577"/>
          <ac:spMkLst>
            <pc:docMk/>
            <pc:sldMk cId="1406980940" sldId="36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706FA-6458-45CE-8517-6B69576758B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C3066-B7FE-4288-ADD8-B7075EF1C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9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C3066-B7FE-4288-ADD8-B7075EF1CED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2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2F1174C-DD79-4C16-A555-13A2AA49E489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B897299-C48B-4CAE-B3DF-BE289895374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Basis Data (</a:t>
            </a:r>
            <a:r>
              <a:rPr lang="en-US" dirty="0" err="1"/>
              <a:t>DataBase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Rosihan</a:t>
            </a:r>
            <a:r>
              <a:rPr lang="en-US" dirty="0"/>
              <a:t> Ari </a:t>
            </a:r>
            <a:r>
              <a:rPr lang="en-US" dirty="0" err="1"/>
              <a:t>Yuana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96" y="396586"/>
            <a:ext cx="6077504" cy="3642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67000"/>
            <a:ext cx="2243570" cy="95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89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Pe</a:t>
            </a:r>
            <a:r>
              <a:rPr lang="id-ID" dirty="0"/>
              <a:t>nyaringan</a:t>
            </a:r>
            <a:r>
              <a:rPr lang="en-US" dirty="0"/>
              <a:t> (</a:t>
            </a:r>
            <a:r>
              <a:rPr lang="en-US" i="1" dirty="0"/>
              <a:t>filtering</a:t>
            </a:r>
            <a:r>
              <a:rPr lang="en-US" dirty="0"/>
              <a:t>). Ex: di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Perataan</a:t>
            </a:r>
            <a:r>
              <a:rPr lang="en-US" dirty="0"/>
              <a:t> (</a:t>
            </a:r>
            <a:r>
              <a:rPr lang="en-US" i="1" dirty="0"/>
              <a:t>averaging</a:t>
            </a:r>
            <a:r>
              <a:rPr lang="en-US" dirty="0"/>
              <a:t>). Ex: rata-rata data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mhs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Penyajian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(</a:t>
            </a:r>
            <a:r>
              <a:rPr lang="en-US" i="1" dirty="0"/>
              <a:t>chart</a:t>
            </a:r>
            <a:r>
              <a:rPr lang="en-US" dirty="0"/>
              <a:t>). Ex: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810000"/>
            <a:ext cx="559117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7271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467600" cy="1143000"/>
          </a:xfrm>
        </p:spPr>
        <p:txBody>
          <a:bodyPr/>
          <a:lstStyle/>
          <a:p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Cara </a:t>
            </a:r>
            <a:r>
              <a:rPr lang="en-US" dirty="0" err="1"/>
              <a:t>penyajian</a:t>
            </a:r>
            <a:r>
              <a:rPr lang="en-US" dirty="0"/>
              <a:t> lain: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3" y="1600200"/>
            <a:ext cx="8160327" cy="229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2" y="4114800"/>
            <a:ext cx="6560127" cy="2226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93467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Sepenuhnya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Atribut</a:t>
            </a:r>
            <a:r>
              <a:rPr lang="en-US" dirty="0"/>
              <a:t> Y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sepenuhnya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X </a:t>
            </a:r>
            <a:r>
              <a:rPr lang="en-US" dirty="0" err="1"/>
              <a:t>jika</a:t>
            </a:r>
            <a:r>
              <a:rPr lang="en-US" dirty="0"/>
              <a:t>:</a:t>
            </a:r>
          </a:p>
          <a:p>
            <a:r>
              <a:rPr lang="en-US" dirty="0"/>
              <a:t>Y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X</a:t>
            </a:r>
          </a:p>
          <a:p>
            <a:r>
              <a:rPr lang="en-US" dirty="0"/>
              <a:t>Y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{</a:t>
            </a:r>
            <a:r>
              <a:rPr lang="en-US" dirty="0" err="1"/>
              <a:t>No_Dosen</a:t>
            </a:r>
            <a:r>
              <a:rPr lang="en-US" dirty="0"/>
              <a:t>, </a:t>
            </a:r>
            <a:r>
              <a:rPr lang="en-US" dirty="0" err="1"/>
              <a:t>Pendidikan</a:t>
            </a:r>
            <a:r>
              <a:rPr lang="en-US" dirty="0"/>
              <a:t>} -&gt; </a:t>
            </a:r>
            <a:r>
              <a:rPr lang="en-US" dirty="0" err="1"/>
              <a:t>Tahun_Lulus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735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Parsial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Atribut</a:t>
            </a:r>
            <a:r>
              <a:rPr lang="en-US" dirty="0"/>
              <a:t> Y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parsial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X </a:t>
            </a:r>
            <a:r>
              <a:rPr lang="en-US" dirty="0" err="1"/>
              <a:t>jika</a:t>
            </a:r>
            <a:r>
              <a:rPr lang="en-US" dirty="0"/>
              <a:t>:</a:t>
            </a:r>
          </a:p>
          <a:p>
            <a:r>
              <a:rPr lang="en-US" dirty="0"/>
              <a:t>Y </a:t>
            </a:r>
            <a:r>
              <a:rPr lang="en-US" dirty="0" err="1"/>
              <a:t>atribut</a:t>
            </a:r>
            <a:r>
              <a:rPr lang="en-US" dirty="0"/>
              <a:t> non primary key, X primary key</a:t>
            </a:r>
          </a:p>
          <a:p>
            <a:r>
              <a:rPr lang="en-US" dirty="0"/>
              <a:t>Y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X</a:t>
            </a:r>
          </a:p>
          <a:p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X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bbrp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Mis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{</a:t>
            </a:r>
            <a:r>
              <a:rPr lang="en-US" dirty="0" err="1"/>
              <a:t>No_Dosen</a:t>
            </a:r>
            <a:r>
              <a:rPr lang="en-US" dirty="0"/>
              <a:t>, </a:t>
            </a:r>
            <a:r>
              <a:rPr lang="en-US" dirty="0" err="1"/>
              <a:t>Pendidikan</a:t>
            </a:r>
            <a:r>
              <a:rPr lang="en-US" dirty="0"/>
              <a:t>}  </a:t>
            </a:r>
            <a:r>
              <a:rPr lang="en-US" dirty="0" err="1"/>
              <a:t>adalah</a:t>
            </a:r>
            <a:r>
              <a:rPr lang="en-US" dirty="0"/>
              <a:t> primary key</a:t>
            </a:r>
          </a:p>
          <a:p>
            <a:pPr marL="0" indent="0">
              <a:buNone/>
            </a:pP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Jenis_Kelamin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parsial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{</a:t>
            </a:r>
            <a:r>
              <a:rPr lang="en-US" dirty="0" err="1"/>
              <a:t>No_Dosen</a:t>
            </a:r>
            <a:r>
              <a:rPr lang="en-US" dirty="0"/>
              <a:t>, </a:t>
            </a:r>
            <a:r>
              <a:rPr lang="en-US" dirty="0" err="1"/>
              <a:t>Pendidikan</a:t>
            </a:r>
            <a:r>
              <a:rPr lang="en-US" dirty="0"/>
              <a:t>} ??</a:t>
            </a:r>
          </a:p>
        </p:txBody>
      </p:sp>
    </p:spTree>
    <p:extLst>
      <p:ext uri="{BB962C8B-B14F-4D97-AF65-F5344CB8AC3E}">
        <p14:creationId xmlns:p14="http://schemas.microsoft.com/office/powerpoint/2010/main" val="11861156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Dependensi</a:t>
            </a:r>
            <a:r>
              <a:rPr lang="en-US" dirty="0"/>
              <a:t> Total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Atribut</a:t>
            </a:r>
            <a:r>
              <a:rPr lang="en-US" dirty="0"/>
              <a:t> Y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total </a:t>
            </a:r>
            <a:r>
              <a:rPr lang="en-US" dirty="0" err="1"/>
              <a:t>terhadap</a:t>
            </a:r>
            <a:r>
              <a:rPr lang="en-US" dirty="0"/>
              <a:t> X </a:t>
            </a:r>
            <a:r>
              <a:rPr lang="en-US" dirty="0" err="1"/>
              <a:t>jika</a:t>
            </a:r>
            <a:r>
              <a:rPr lang="en-US" dirty="0"/>
              <a:t>:</a:t>
            </a:r>
          </a:p>
          <a:p>
            <a:r>
              <a:rPr lang="en-US" dirty="0"/>
              <a:t>Y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X</a:t>
            </a:r>
          </a:p>
          <a:p>
            <a:r>
              <a:rPr lang="en-US" dirty="0"/>
              <a:t>X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Simbol</a:t>
            </a:r>
            <a:r>
              <a:rPr lang="en-US" dirty="0"/>
              <a:t>: X &lt;-&gt;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Kode_Pemasok</a:t>
            </a:r>
            <a:r>
              <a:rPr lang="en-US" dirty="0"/>
              <a:t> &lt;-&gt; </a:t>
            </a:r>
            <a:r>
              <a:rPr lang="en-US" dirty="0" err="1"/>
              <a:t>Nama_Pemasok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476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Transitif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Z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transitif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X </a:t>
            </a:r>
            <a:r>
              <a:rPr lang="en-US" dirty="0" err="1"/>
              <a:t>jika</a:t>
            </a:r>
            <a:r>
              <a:rPr lang="en-US" dirty="0"/>
              <a:t>:</a:t>
            </a:r>
          </a:p>
          <a:p>
            <a:r>
              <a:rPr lang="en-US" dirty="0"/>
              <a:t>Z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Y</a:t>
            </a:r>
          </a:p>
          <a:p>
            <a:r>
              <a:rPr lang="en-US" dirty="0"/>
              <a:t>Y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Simbol</a:t>
            </a:r>
            <a:r>
              <a:rPr lang="en-US" dirty="0"/>
              <a:t>: X -&gt; Y -&gt; 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: </a:t>
            </a:r>
            <a:r>
              <a:rPr lang="en-US" dirty="0" err="1"/>
              <a:t>Kode_Barang</a:t>
            </a:r>
            <a:r>
              <a:rPr lang="en-US" dirty="0"/>
              <a:t> -&gt; </a:t>
            </a:r>
            <a:r>
              <a:rPr lang="en-US" dirty="0" err="1"/>
              <a:t>Kode_Pemasok</a:t>
            </a:r>
            <a:r>
              <a:rPr lang="en-US" dirty="0"/>
              <a:t> -&gt; </a:t>
            </a:r>
            <a:r>
              <a:rPr lang="en-US" dirty="0" err="1"/>
              <a:t>Nama_Pemasok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33938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Transitif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lain: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Matakuliah</a:t>
            </a:r>
            <a:r>
              <a:rPr lang="en-US" dirty="0"/>
              <a:t> -&gt; {</a:t>
            </a:r>
            <a:r>
              <a:rPr lang="en-US" dirty="0" err="1"/>
              <a:t>Ruangan</a:t>
            </a:r>
            <a:r>
              <a:rPr lang="en-US" dirty="0"/>
              <a:t>, </a:t>
            </a:r>
            <a:r>
              <a:rPr lang="en-US" dirty="0" err="1"/>
              <a:t>Tempat</a:t>
            </a:r>
            <a:r>
              <a:rPr lang="en-US" dirty="0"/>
              <a:t>, </a:t>
            </a:r>
            <a:r>
              <a:rPr lang="en-US" dirty="0" err="1"/>
              <a:t>Hari</a:t>
            </a:r>
            <a:r>
              <a:rPr lang="en-US" dirty="0"/>
              <a:t>, </a:t>
            </a:r>
            <a:r>
              <a:rPr lang="en-US" dirty="0" err="1"/>
              <a:t>Jam_Mulai</a:t>
            </a:r>
            <a:r>
              <a:rPr lang="en-US" dirty="0"/>
              <a:t>}</a:t>
            </a:r>
          </a:p>
          <a:p>
            <a:r>
              <a:rPr lang="en-US" dirty="0" err="1"/>
              <a:t>Ruangan</a:t>
            </a:r>
            <a:r>
              <a:rPr lang="en-US" dirty="0"/>
              <a:t> -&gt; </a:t>
            </a:r>
            <a:r>
              <a:rPr lang="en-US" dirty="0" err="1"/>
              <a:t>Tempat</a:t>
            </a:r>
            <a:endParaRPr lang="en-US" dirty="0"/>
          </a:p>
          <a:p>
            <a:r>
              <a:rPr lang="en-US" dirty="0" err="1"/>
              <a:t>Sehingga</a:t>
            </a:r>
            <a:r>
              <a:rPr lang="en-US" dirty="0"/>
              <a:t>: </a:t>
            </a:r>
            <a:r>
              <a:rPr lang="en-US" dirty="0" err="1"/>
              <a:t>Matakuliah</a:t>
            </a:r>
            <a:r>
              <a:rPr lang="en-US" dirty="0"/>
              <a:t> -&gt; </a:t>
            </a:r>
            <a:r>
              <a:rPr lang="en-US" dirty="0" err="1"/>
              <a:t>Ruangan</a:t>
            </a:r>
            <a:r>
              <a:rPr lang="en-US" dirty="0"/>
              <a:t> -&gt; </a:t>
            </a:r>
            <a:r>
              <a:rPr lang="en-US" dirty="0" err="1"/>
              <a:t>Tempat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5943600" cy="251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2024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7467600" cy="1143000"/>
          </a:xfrm>
        </p:spPr>
        <p:txBody>
          <a:bodyPr/>
          <a:lstStyle/>
          <a:p>
            <a:r>
              <a:rPr lang="en-US" dirty="0"/>
              <a:t>1NF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7467600" cy="4873752"/>
          </a:xfrm>
        </p:spPr>
        <p:txBody>
          <a:bodyPr/>
          <a:lstStyle/>
          <a:p>
            <a:r>
              <a:rPr lang="en-US" dirty="0" err="1"/>
              <a:t>Syarat</a:t>
            </a:r>
            <a:r>
              <a:rPr lang="en-US" dirty="0"/>
              <a:t>: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perpotongan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(</a:t>
            </a:r>
            <a:r>
              <a:rPr lang="en-US" dirty="0" err="1"/>
              <a:t>tabel</a:t>
            </a:r>
            <a:r>
              <a:rPr lang="en-US" dirty="0"/>
              <a:t>)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saja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4953000" cy="2256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440" y="3581400"/>
            <a:ext cx="4683919" cy="262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rved Left Arrow 3"/>
          <p:cNvSpPr/>
          <p:nvPr/>
        </p:nvSpPr>
        <p:spPr>
          <a:xfrm rot="19179527">
            <a:off x="6235134" y="2272035"/>
            <a:ext cx="838200" cy="1215532"/>
          </a:xfrm>
          <a:prstGeom prst="curvedLeftArrow">
            <a:avLst>
              <a:gd name="adj1" fmla="val 25000"/>
              <a:gd name="adj2" fmla="val 50000"/>
              <a:gd name="adj3" fmla="val 283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909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7467600" cy="1143000"/>
          </a:xfrm>
        </p:spPr>
        <p:txBody>
          <a:bodyPr/>
          <a:lstStyle/>
          <a:p>
            <a:r>
              <a:rPr lang="en-US" dirty="0"/>
              <a:t>2NF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4873752"/>
          </a:xfrm>
        </p:spPr>
        <p:txBody>
          <a:bodyPr>
            <a:noAutofit/>
          </a:bodyPr>
          <a:lstStyle/>
          <a:p>
            <a:r>
              <a:rPr lang="en-US" dirty="0" err="1"/>
              <a:t>Syarat</a:t>
            </a:r>
            <a:r>
              <a:rPr lang="en-US" dirty="0"/>
              <a:t>: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1NF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parsial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Primary Key -&gt; {</a:t>
            </a:r>
            <a:r>
              <a:rPr lang="en-US" dirty="0" err="1"/>
              <a:t>No_Pegawai</a:t>
            </a:r>
            <a:r>
              <a:rPr lang="en-US" dirty="0"/>
              <a:t>, </a:t>
            </a:r>
            <a:r>
              <a:rPr lang="en-US" dirty="0" err="1"/>
              <a:t>No_Klien</a:t>
            </a:r>
            <a:r>
              <a:rPr lang="en-US" dirty="0"/>
              <a:t>}</a:t>
            </a:r>
          </a:p>
          <a:p>
            <a:r>
              <a:rPr lang="en-US" dirty="0" err="1"/>
              <a:t>Nama_Pegawai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parsial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{</a:t>
            </a:r>
            <a:r>
              <a:rPr lang="en-US" dirty="0" err="1"/>
              <a:t>No_Pegawai</a:t>
            </a:r>
            <a:r>
              <a:rPr lang="en-US" dirty="0"/>
              <a:t>, </a:t>
            </a:r>
            <a:r>
              <a:rPr lang="en-US" dirty="0" err="1"/>
              <a:t>No_Klien</a:t>
            </a:r>
            <a:r>
              <a:rPr lang="en-US" dirty="0"/>
              <a:t>}, </a:t>
            </a:r>
            <a:r>
              <a:rPr lang="en-US" dirty="0" err="1"/>
              <a:t>Nama_Klien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parsial</a:t>
            </a:r>
            <a:r>
              <a:rPr lang="en-US" dirty="0"/>
              <a:t> </a:t>
            </a:r>
            <a:r>
              <a:rPr lang="en-US" dirty="0" err="1"/>
              <a:t>thp</a:t>
            </a:r>
            <a:r>
              <a:rPr lang="en-US" dirty="0"/>
              <a:t> {</a:t>
            </a:r>
            <a:r>
              <a:rPr lang="en-US" dirty="0" err="1"/>
              <a:t>No_Pegawai</a:t>
            </a:r>
            <a:r>
              <a:rPr lang="en-US" dirty="0"/>
              <a:t>, </a:t>
            </a:r>
            <a:r>
              <a:rPr lang="en-US" dirty="0" err="1"/>
              <a:t>No_Klien</a:t>
            </a:r>
            <a:r>
              <a:rPr lang="en-US" dirty="0"/>
              <a:t>}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0" y="1891602"/>
            <a:ext cx="4912520" cy="275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7113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Cara </a:t>
            </a:r>
            <a:r>
              <a:rPr lang="en-US" dirty="0" err="1"/>
              <a:t>mengubah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strike="sngStrike" dirty="0" err="1"/>
              <a:t>dependensi</a:t>
            </a:r>
            <a:r>
              <a:rPr lang="en-US" strike="sngStrike" dirty="0"/>
              <a:t> </a:t>
            </a:r>
            <a:r>
              <a:rPr lang="en-US" strike="sngStrike" dirty="0" err="1"/>
              <a:t>parsial</a:t>
            </a:r>
            <a:r>
              <a:rPr lang="en-US" dirty="0"/>
              <a:t> </a:t>
            </a:r>
            <a:r>
              <a:rPr lang="id-ID" dirty="0"/>
              <a:t>dependensi fungsional </a:t>
            </a:r>
            <a:r>
              <a:rPr lang="en-US" dirty="0" err="1"/>
              <a:t>terhadap</a:t>
            </a:r>
            <a:r>
              <a:rPr lang="en-US" dirty="0"/>
              <a:t> primary key </a:t>
            </a:r>
            <a:r>
              <a:rPr lang="en-US" dirty="0" err="1"/>
              <a:t>dijadikan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sendiri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primary key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dekomposisi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PEGAWAI (</a:t>
            </a:r>
            <a:r>
              <a:rPr lang="en-US" u="sng" dirty="0" err="1"/>
              <a:t>No_Pegawai</a:t>
            </a:r>
            <a:r>
              <a:rPr lang="en-US" dirty="0"/>
              <a:t>, </a:t>
            </a:r>
            <a:r>
              <a:rPr lang="en-US" dirty="0" err="1"/>
              <a:t>Nama_Pegawai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KLIEN (</a:t>
            </a:r>
            <a:r>
              <a:rPr lang="en-US" u="sng" dirty="0" err="1"/>
              <a:t>No_Klien</a:t>
            </a:r>
            <a:r>
              <a:rPr lang="en-US" dirty="0"/>
              <a:t>, </a:t>
            </a:r>
            <a:r>
              <a:rPr lang="en-US" dirty="0" err="1"/>
              <a:t>Nama_Klien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PEGAWAI_KLIEN (</a:t>
            </a:r>
            <a:r>
              <a:rPr lang="en-US" u="sng" dirty="0" err="1"/>
              <a:t>No_Pegawai</a:t>
            </a:r>
            <a:r>
              <a:rPr lang="en-US" dirty="0"/>
              <a:t>, </a:t>
            </a:r>
            <a:r>
              <a:rPr lang="en-US" u="sng" dirty="0" err="1"/>
              <a:t>No_Klien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87792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7467600" cy="1143000"/>
          </a:xfrm>
        </p:spPr>
        <p:txBody>
          <a:bodyPr/>
          <a:lstStyle/>
          <a:p>
            <a:r>
              <a:rPr lang="en-US" dirty="0"/>
              <a:t>3NF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4873752"/>
          </a:xfrm>
        </p:spPr>
        <p:txBody>
          <a:bodyPr/>
          <a:lstStyle/>
          <a:p>
            <a:r>
              <a:rPr lang="en-US" dirty="0" err="1"/>
              <a:t>Syarat</a:t>
            </a:r>
            <a:r>
              <a:rPr lang="en-US" dirty="0"/>
              <a:t>: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2NF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transitif</a:t>
            </a:r>
            <a:endParaRPr lang="en-US" dirty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4676775" cy="4459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70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Kaitan</a:t>
            </a:r>
            <a:r>
              <a:rPr lang="en-US" dirty="0"/>
              <a:t> SI </a:t>
            </a:r>
            <a:r>
              <a:rPr lang="en-US" dirty="0" err="1"/>
              <a:t>dan</a:t>
            </a:r>
            <a:r>
              <a:rPr lang="en-US" dirty="0"/>
              <a:t> Database</a:t>
            </a:r>
          </a:p>
        </p:txBody>
      </p:sp>
      <p:pic>
        <p:nvPicPr>
          <p:cNvPr id="4099" name="Picture 3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85999"/>
            <a:ext cx="2539705" cy="259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52500" y="2438400"/>
            <a:ext cx="2286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1066800" y="4267200"/>
            <a:ext cx="1981200" cy="19050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6" name="Up-Down Arrow 5"/>
          <p:cNvSpPr/>
          <p:nvPr/>
        </p:nvSpPr>
        <p:spPr>
          <a:xfrm>
            <a:off x="1752600" y="3124200"/>
            <a:ext cx="685800" cy="1450086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1020" y="4267200"/>
            <a:ext cx="4727576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memakai</a:t>
            </a:r>
            <a:r>
              <a:rPr lang="en-US" dirty="0"/>
              <a:t> SI </a:t>
            </a:r>
            <a:r>
              <a:rPr lang="en-US" dirty="0" err="1"/>
              <a:t>untuk</a:t>
            </a:r>
            <a:r>
              <a:rPr lang="en-US" dirty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barang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cuaca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Dll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r>
              <a:rPr lang="en-US" b="1" dirty="0" err="1"/>
              <a:t>Apa</a:t>
            </a:r>
            <a:r>
              <a:rPr lang="en-US" b="1" dirty="0"/>
              <a:t> </a:t>
            </a:r>
            <a:r>
              <a:rPr lang="en-US" b="1" dirty="0" err="1"/>
              <a:t>definisi</a:t>
            </a:r>
            <a:r>
              <a:rPr lang="en-US" b="1" dirty="0"/>
              <a:t> Database </a:t>
            </a:r>
            <a:r>
              <a:rPr lang="en-US" b="1" dirty="0" err="1"/>
              <a:t>menurut</a:t>
            </a:r>
            <a:r>
              <a:rPr lang="en-US" b="1" dirty="0"/>
              <a:t> </a:t>
            </a:r>
            <a:r>
              <a:rPr lang="en-US" b="1" dirty="0" err="1"/>
              <a:t>Anda</a:t>
            </a:r>
            <a:r>
              <a:rPr lang="en-US" b="1" dirty="0"/>
              <a:t>?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429000" y="2628900"/>
            <a:ext cx="762000" cy="342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618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dekomposisi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BARANG (</a:t>
            </a:r>
            <a:r>
              <a:rPr lang="en-US" u="sng" dirty="0" err="1"/>
              <a:t>Kode_Barang</a:t>
            </a:r>
            <a:r>
              <a:rPr lang="en-US" dirty="0"/>
              <a:t>, </a:t>
            </a:r>
            <a:r>
              <a:rPr lang="en-US" dirty="0" err="1"/>
              <a:t>Nama_Barang</a:t>
            </a:r>
            <a:r>
              <a:rPr lang="en-US" dirty="0"/>
              <a:t>, </a:t>
            </a:r>
            <a:r>
              <a:rPr lang="en-US" dirty="0" err="1"/>
              <a:t>Harga_Jual</a:t>
            </a:r>
            <a:r>
              <a:rPr lang="en-US" dirty="0"/>
              <a:t>, </a:t>
            </a:r>
            <a:r>
              <a:rPr lang="en-US" dirty="0" err="1"/>
              <a:t>Kode_Pemasok</a:t>
            </a:r>
            <a:r>
              <a:rPr lang="en-US" dirty="0"/>
              <a:t>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PEMASOK (</a:t>
            </a:r>
            <a:r>
              <a:rPr lang="en-US" u="sng" dirty="0" err="1"/>
              <a:t>Kode_Pemasok</a:t>
            </a:r>
            <a:r>
              <a:rPr lang="en-US" dirty="0"/>
              <a:t>, </a:t>
            </a:r>
            <a:r>
              <a:rPr lang="en-US" dirty="0" err="1"/>
              <a:t>Nama_Pemasok</a:t>
            </a:r>
            <a:r>
              <a:rPr lang="en-US" dirty="0"/>
              <a:t>, Kota)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441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467600" cy="1143000"/>
          </a:xfrm>
        </p:spPr>
        <p:txBody>
          <a:bodyPr/>
          <a:lstStyle/>
          <a:p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 (BCNF)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0328" y="990600"/>
            <a:ext cx="7467600" cy="5638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Syarat</a:t>
            </a:r>
            <a:r>
              <a:rPr lang="en-US" dirty="0"/>
              <a:t>: </a:t>
            </a:r>
            <a:r>
              <a:rPr lang="en-US" dirty="0" err="1"/>
              <a:t>memenuhi</a:t>
            </a:r>
            <a:r>
              <a:rPr lang="en-US" dirty="0"/>
              <a:t> 3NF + </a:t>
            </a:r>
            <a:r>
              <a:rPr lang="en-US" dirty="0" err="1"/>
              <a:t>semua</a:t>
            </a:r>
            <a:r>
              <a:rPr lang="en-US" dirty="0"/>
              <a:t> determinant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kandidat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PK: {</a:t>
            </a:r>
            <a:r>
              <a:rPr lang="en-US" dirty="0" err="1"/>
              <a:t>No_Klien</a:t>
            </a:r>
            <a:r>
              <a:rPr lang="en-US" dirty="0"/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6019800" cy="2621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7231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3NF? </a:t>
            </a:r>
            <a:r>
              <a:rPr lang="en-US" dirty="0" err="1"/>
              <a:t>Tunjukkan</a:t>
            </a:r>
            <a:r>
              <a:rPr lang="en-US" dirty="0"/>
              <a:t>!</a:t>
            </a:r>
          </a:p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determinant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fungsionalnya</a:t>
            </a:r>
            <a:r>
              <a:rPr lang="en-US" dirty="0"/>
              <a:t> </a:t>
            </a:r>
            <a:r>
              <a:rPr lang="en-US" dirty="0" err="1"/>
              <a:t>mrpk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Rule:</a:t>
            </a:r>
          </a:p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staff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 err="1"/>
              <a:t>tertentu</a:t>
            </a:r>
            <a:endParaRPr lang="en-US" dirty="0"/>
          </a:p>
          <a:p>
            <a:r>
              <a:rPr lang="en-US" dirty="0"/>
              <a:t>Pada </a:t>
            </a:r>
            <a:r>
              <a:rPr lang="en-US" dirty="0" err="1"/>
              <a:t>tgl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staff (</a:t>
            </a:r>
            <a:r>
              <a:rPr lang="en-US" dirty="0" err="1"/>
              <a:t>berbeda</a:t>
            </a:r>
            <a:r>
              <a:rPr lang="en-US" dirty="0"/>
              <a:t> jam)</a:t>
            </a:r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klien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diwawancarai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, </a:t>
            </a:r>
            <a:r>
              <a:rPr lang="en-US" dirty="0" err="1"/>
              <a:t>tp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sehari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809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{</a:t>
            </a:r>
            <a:r>
              <a:rPr lang="en-US" dirty="0" err="1"/>
              <a:t>Tgl_Wawancara</a:t>
            </a:r>
            <a:r>
              <a:rPr lang="en-US" dirty="0"/>
              <a:t>, </a:t>
            </a:r>
            <a:r>
              <a:rPr lang="en-US" dirty="0" err="1"/>
              <a:t>No_Staff</a:t>
            </a:r>
            <a:r>
              <a:rPr lang="en-US" dirty="0"/>
              <a:t>} -&gt; </a:t>
            </a:r>
            <a:r>
              <a:rPr lang="en-US" dirty="0" err="1"/>
              <a:t>Ruangan</a:t>
            </a:r>
            <a:endParaRPr lang="en-US" dirty="0"/>
          </a:p>
          <a:p>
            <a:pPr lvl="1"/>
            <a:r>
              <a:rPr lang="en-US" dirty="0"/>
              <a:t>{</a:t>
            </a:r>
            <a:r>
              <a:rPr lang="en-US" dirty="0" err="1"/>
              <a:t>Tgl_Wawancara</a:t>
            </a:r>
            <a:r>
              <a:rPr lang="en-US" dirty="0"/>
              <a:t>, </a:t>
            </a:r>
            <a:r>
              <a:rPr lang="en-US" dirty="0" err="1"/>
              <a:t>Jam_Wawancara</a:t>
            </a:r>
            <a:r>
              <a:rPr lang="en-US" dirty="0"/>
              <a:t>, </a:t>
            </a:r>
            <a:r>
              <a:rPr lang="en-US" dirty="0" err="1"/>
              <a:t>No_Staff</a:t>
            </a:r>
            <a:r>
              <a:rPr lang="en-US" dirty="0"/>
              <a:t>} -&gt; </a:t>
            </a:r>
            <a:r>
              <a:rPr lang="en-US" dirty="0" err="1"/>
              <a:t>Ruangan</a:t>
            </a:r>
            <a:endParaRPr lang="en-US" dirty="0"/>
          </a:p>
          <a:p>
            <a:pPr lvl="1"/>
            <a:r>
              <a:rPr lang="en-US" dirty="0"/>
              <a:t>{</a:t>
            </a:r>
            <a:r>
              <a:rPr lang="en-US" dirty="0" err="1"/>
              <a:t>No_Klien</a:t>
            </a:r>
            <a:r>
              <a:rPr lang="en-US" dirty="0"/>
              <a:t>, </a:t>
            </a:r>
            <a:r>
              <a:rPr lang="en-US" dirty="0" err="1"/>
              <a:t>Tgl_Wawancara</a:t>
            </a:r>
            <a:r>
              <a:rPr lang="en-US" dirty="0"/>
              <a:t>} -&gt; {</a:t>
            </a:r>
            <a:r>
              <a:rPr lang="en-US" dirty="0" err="1"/>
              <a:t>Jam_Wawancara</a:t>
            </a:r>
            <a:r>
              <a:rPr lang="en-US" dirty="0"/>
              <a:t>, </a:t>
            </a:r>
            <a:r>
              <a:rPr lang="en-US" dirty="0" err="1"/>
              <a:t>No_Staff</a:t>
            </a:r>
            <a:r>
              <a:rPr lang="en-US" dirty="0"/>
              <a:t>, </a:t>
            </a:r>
            <a:r>
              <a:rPr lang="en-US" dirty="0" err="1"/>
              <a:t>Ruangan</a:t>
            </a:r>
            <a:r>
              <a:rPr lang="en-US" dirty="0"/>
              <a:t>}</a:t>
            </a:r>
          </a:p>
          <a:p>
            <a:r>
              <a:rPr lang="en-US" dirty="0" err="1"/>
              <a:t>Adakah</a:t>
            </a:r>
            <a:r>
              <a:rPr lang="en-US" dirty="0"/>
              <a:t> determinant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?</a:t>
            </a:r>
          </a:p>
          <a:p>
            <a:r>
              <a:rPr lang="en-US" dirty="0" err="1"/>
              <a:t>Solusi</a:t>
            </a:r>
            <a:r>
              <a:rPr lang="en-US" dirty="0"/>
              <a:t>: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dekomposisi</a:t>
            </a:r>
            <a:r>
              <a:rPr lang="en-US" dirty="0"/>
              <a:t>, </a:t>
            </a:r>
            <a:r>
              <a:rPr lang="en-US" dirty="0" err="1"/>
              <a:t>menjadi</a:t>
            </a:r>
            <a:br>
              <a:rPr lang="en-US" dirty="0"/>
            </a:br>
            <a:r>
              <a:rPr lang="en-US" dirty="0"/>
              <a:t>R1 (</a:t>
            </a:r>
            <a:r>
              <a:rPr lang="en-US" u="sng" dirty="0" err="1"/>
              <a:t>No_Klien</a:t>
            </a:r>
            <a:r>
              <a:rPr lang="en-US" dirty="0"/>
              <a:t>, </a:t>
            </a:r>
            <a:r>
              <a:rPr lang="en-US" u="sng" dirty="0" err="1"/>
              <a:t>Tgl_Wawancara</a:t>
            </a:r>
            <a:r>
              <a:rPr lang="en-US" dirty="0"/>
              <a:t>, </a:t>
            </a:r>
            <a:r>
              <a:rPr lang="en-US" dirty="0" err="1"/>
              <a:t>Jam_Wawancara</a:t>
            </a:r>
            <a:r>
              <a:rPr lang="en-US" dirty="0"/>
              <a:t>, </a:t>
            </a:r>
            <a:r>
              <a:rPr lang="en-US" dirty="0" err="1"/>
              <a:t>No_Staff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R2 (</a:t>
            </a:r>
            <a:r>
              <a:rPr lang="en-US" u="sng" dirty="0" err="1"/>
              <a:t>Tgl_Wawancara</a:t>
            </a:r>
            <a:r>
              <a:rPr lang="en-US" dirty="0"/>
              <a:t>, </a:t>
            </a:r>
            <a:r>
              <a:rPr lang="en-US" u="sng" dirty="0" err="1"/>
              <a:t>No_Staff</a:t>
            </a:r>
            <a:r>
              <a:rPr lang="en-US" dirty="0"/>
              <a:t>, </a:t>
            </a:r>
            <a:r>
              <a:rPr lang="en-US" dirty="0" err="1"/>
              <a:t>Ruangan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0767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 ??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921005"/>
              </p:ext>
            </p:extLst>
          </p:nvPr>
        </p:nvGraphicFramePr>
        <p:xfrm>
          <a:off x="609600" y="2209800"/>
          <a:ext cx="7391400" cy="360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Definisi</a:t>
                      </a:r>
                      <a:r>
                        <a:rPr lang="en-US" dirty="0"/>
                        <a:t>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en-US" u="none" dirty="0"/>
                        <a:t>Kumpulan data yang </a:t>
                      </a:r>
                      <a:r>
                        <a:rPr lang="en-US" u="none" dirty="0" err="1"/>
                        <a:t>terkait</a:t>
                      </a:r>
                      <a:endParaRPr lang="en-US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Elmazri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Navathe</a:t>
                      </a:r>
                      <a:r>
                        <a:rPr lang="en-US" dirty="0"/>
                        <a:t> (1994)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en-US" dirty="0"/>
                        <a:t>Kumpulan data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terorganisasi</a:t>
                      </a:r>
                      <a:r>
                        <a:rPr lang="en-US" baseline="0" dirty="0"/>
                        <a:t> yang </a:t>
                      </a:r>
                      <a:r>
                        <a:rPr lang="en-US" baseline="0" dirty="0" err="1"/>
                        <a:t>saling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terkait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Hofer, et</a:t>
                      </a:r>
                      <a:r>
                        <a:rPr lang="en-US" baseline="0" dirty="0"/>
                        <a:t> al </a:t>
                      </a:r>
                      <a:r>
                        <a:rPr lang="en-US" dirty="0"/>
                        <a:t>(2005)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en-US" u="none" dirty="0"/>
                        <a:t>Kumpulan</a:t>
                      </a:r>
                      <a:r>
                        <a:rPr lang="en-US" u="none" baseline="0" dirty="0"/>
                        <a:t> data </a:t>
                      </a:r>
                      <a:r>
                        <a:rPr lang="en-US" u="none" baseline="0" dirty="0" err="1"/>
                        <a:t>yg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umumnya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menjabarkan</a:t>
                      </a:r>
                      <a:r>
                        <a:rPr lang="en-US" u="none" baseline="0" dirty="0"/>
                        <a:t> aktivitas2 </a:t>
                      </a:r>
                      <a:r>
                        <a:rPr lang="en-US" u="none" baseline="0" dirty="0" err="1"/>
                        <a:t>dari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satu</a:t>
                      </a:r>
                      <a:r>
                        <a:rPr lang="en-US" u="none" baseline="0" dirty="0"/>
                        <a:t>/</a:t>
                      </a:r>
                      <a:r>
                        <a:rPr lang="en-US" u="none" baseline="0" dirty="0" err="1"/>
                        <a:t>lebih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organisasi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yg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terkait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Ramakrishnan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Gerke</a:t>
                      </a:r>
                      <a:r>
                        <a:rPr lang="en-US" dirty="0"/>
                        <a:t> (2000)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74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bbrp</a:t>
            </a:r>
            <a:r>
              <a:rPr lang="en-US" dirty="0"/>
              <a:t>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ttg</a:t>
            </a:r>
            <a:r>
              <a:rPr lang="en-US" dirty="0"/>
              <a:t> DATABASE:</a:t>
            </a:r>
          </a:p>
          <a:p>
            <a:r>
              <a:rPr lang="en-US" dirty="0"/>
              <a:t>Database </a:t>
            </a:r>
            <a:r>
              <a:rPr lang="en-US" dirty="0" err="1"/>
              <a:t>menghimpun</a:t>
            </a:r>
            <a:r>
              <a:rPr lang="en-US" dirty="0"/>
              <a:t> data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/</a:t>
            </a:r>
            <a:r>
              <a:rPr lang="en-US" dirty="0" err="1"/>
              <a:t>berhubungan</a:t>
            </a:r>
            <a:endParaRPr lang="en-US" dirty="0"/>
          </a:p>
          <a:p>
            <a:r>
              <a:rPr lang="en-US" dirty="0"/>
              <a:t>Kumpulan data </a:t>
            </a:r>
            <a:r>
              <a:rPr lang="en-US" dirty="0" err="1"/>
              <a:t>dalam</a:t>
            </a:r>
            <a:r>
              <a:rPr lang="en-US" dirty="0"/>
              <a:t> database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terstruktur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teradministrasi</a:t>
            </a:r>
            <a:endParaRPr lang="en-US" dirty="0"/>
          </a:p>
          <a:p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-&gt; </a:t>
            </a:r>
            <a:r>
              <a:rPr lang="en-US" i="1" dirty="0"/>
              <a:t>distributed database</a:t>
            </a:r>
          </a:p>
        </p:txBody>
      </p:sp>
    </p:spTree>
    <p:extLst>
      <p:ext uri="{BB962C8B-B14F-4D97-AF65-F5344CB8AC3E}">
        <p14:creationId xmlns:p14="http://schemas.microsoft.com/office/powerpoint/2010/main" val="1138281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database, </a:t>
            </a:r>
            <a:r>
              <a:rPr lang="en-US" dirty="0" err="1"/>
              <a:t>awalnya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berkas</a:t>
            </a:r>
            <a:r>
              <a:rPr lang="en-US" dirty="0"/>
              <a:t> (</a:t>
            </a:r>
            <a:r>
              <a:rPr lang="en-US" i="1" dirty="0"/>
              <a:t>file system</a:t>
            </a:r>
            <a:r>
              <a:rPr lang="en-US" dirty="0"/>
              <a:t>)</a:t>
            </a:r>
          </a:p>
          <a:p>
            <a:r>
              <a:rPr lang="en-US" dirty="0" err="1"/>
              <a:t>Semua</a:t>
            </a:r>
            <a:r>
              <a:rPr lang="en-US" dirty="0"/>
              <a:t> data </a:t>
            </a:r>
            <a:r>
              <a:rPr lang="en-US" dirty="0" err="1"/>
              <a:t>tersimpan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  <a:p>
            <a:r>
              <a:rPr lang="en-US" dirty="0"/>
              <a:t>Ex.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dg COBOL</a:t>
            </a:r>
          </a:p>
          <a:p>
            <a:r>
              <a:rPr lang="en-US" dirty="0" err="1"/>
              <a:t>Kekurangan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berkas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Data terpisah2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terisolasi</a:t>
            </a:r>
            <a:endParaRPr lang="en-US" dirty="0"/>
          </a:p>
          <a:p>
            <a:pPr lvl="1"/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duplikasi</a:t>
            </a:r>
            <a:r>
              <a:rPr lang="en-US" dirty="0"/>
              <a:t> data</a:t>
            </a:r>
          </a:p>
          <a:p>
            <a:pPr lvl="1"/>
            <a:r>
              <a:rPr lang="en-US" dirty="0" err="1"/>
              <a:t>Ketergantungan</a:t>
            </a:r>
            <a:r>
              <a:rPr lang="en-US" dirty="0"/>
              <a:t> program </a:t>
            </a:r>
            <a:r>
              <a:rPr lang="en-US" dirty="0" err="1"/>
              <a:t>dan</a:t>
            </a:r>
            <a:r>
              <a:rPr lang="en-US" dirty="0"/>
              <a:t> data</a:t>
            </a:r>
          </a:p>
          <a:p>
            <a:pPr lvl="1"/>
            <a:r>
              <a:rPr lang="en-US" dirty="0" err="1"/>
              <a:t>Ketidakkompatibelan</a:t>
            </a:r>
            <a:r>
              <a:rPr lang="en-US" dirty="0"/>
              <a:t> program </a:t>
            </a:r>
            <a:r>
              <a:rPr lang="en-US" dirty="0" err="1"/>
              <a:t>thp</a:t>
            </a:r>
            <a:r>
              <a:rPr lang="en-US" dirty="0"/>
              <a:t> </a:t>
            </a:r>
            <a:r>
              <a:rPr lang="en-US" dirty="0" err="1"/>
              <a:t>berkas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99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Database </a:t>
            </a:r>
            <a:r>
              <a:rPr lang="en-US" dirty="0" err="1"/>
              <a:t>Relasional</a:t>
            </a:r>
            <a:r>
              <a:rPr lang="en-US" dirty="0"/>
              <a:t>?</a:t>
            </a:r>
          </a:p>
          <a:p>
            <a:r>
              <a:rPr lang="en-US" sz="2200" dirty="0"/>
              <a:t>Database yang </a:t>
            </a:r>
            <a:r>
              <a:rPr lang="en-US" sz="2200" dirty="0" err="1"/>
              <a:t>menggunakan</a:t>
            </a:r>
            <a:r>
              <a:rPr lang="en-US" sz="2200" dirty="0"/>
              <a:t> model </a:t>
            </a:r>
            <a:r>
              <a:rPr lang="en-US" sz="2200" dirty="0" err="1"/>
              <a:t>relasional</a:t>
            </a:r>
            <a:endParaRPr lang="en-US" sz="2200" dirty="0"/>
          </a:p>
          <a:p>
            <a:r>
              <a:rPr lang="en-US" sz="2200" dirty="0"/>
              <a:t>Data </a:t>
            </a:r>
            <a:r>
              <a:rPr lang="en-US" sz="2200" dirty="0" err="1"/>
              <a:t>tersusun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bentuk</a:t>
            </a:r>
            <a:r>
              <a:rPr lang="en-US" sz="2200" dirty="0"/>
              <a:t> </a:t>
            </a:r>
            <a:r>
              <a:rPr lang="en-US" sz="2200" dirty="0" err="1"/>
              <a:t>sejumlah</a:t>
            </a:r>
            <a:r>
              <a:rPr lang="en-US" sz="2200" dirty="0"/>
              <a:t> </a:t>
            </a:r>
            <a:r>
              <a:rPr lang="en-US" sz="2200" dirty="0" err="1"/>
              <a:t>relasi</a:t>
            </a:r>
            <a:r>
              <a:rPr lang="en-US" sz="2200" dirty="0"/>
              <a:t>/</a:t>
            </a:r>
            <a:r>
              <a:rPr lang="en-US" sz="2200" dirty="0" err="1"/>
              <a:t>tabel</a:t>
            </a:r>
            <a:endParaRPr lang="en-US" sz="2200" dirty="0"/>
          </a:p>
          <a:p>
            <a:r>
              <a:rPr lang="en-US" sz="2200" dirty="0" err="1"/>
              <a:t>Setiap</a:t>
            </a:r>
            <a:r>
              <a:rPr lang="en-US" sz="2200" dirty="0"/>
              <a:t> </a:t>
            </a:r>
            <a:r>
              <a:rPr lang="en-US" sz="2200" dirty="0" err="1"/>
              <a:t>relasi</a:t>
            </a:r>
            <a:r>
              <a:rPr lang="en-US" sz="2200" dirty="0"/>
              <a:t>/</a:t>
            </a:r>
            <a:r>
              <a:rPr lang="en-US" sz="2200" dirty="0" err="1"/>
              <a:t>tabel</a:t>
            </a:r>
            <a:r>
              <a:rPr lang="en-US" sz="2200" dirty="0"/>
              <a:t> </a:t>
            </a:r>
            <a:r>
              <a:rPr lang="en-US" sz="2200" dirty="0" err="1"/>
              <a:t>tersusun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</a:t>
            </a:r>
            <a:r>
              <a:rPr lang="en-US" sz="2200" dirty="0" err="1"/>
              <a:t>baris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kolom</a:t>
            </a:r>
            <a:endParaRPr lang="en-US" sz="2200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78" y="5556664"/>
            <a:ext cx="475768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316" y="4060374"/>
            <a:ext cx="394248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82887"/>
            <a:ext cx="2416339" cy="106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08242" y="3755574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Tabel</a:t>
            </a:r>
            <a:r>
              <a:rPr lang="en-US" sz="1400" b="1" dirty="0"/>
              <a:t>: Kota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1201" y="5269669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Tabel</a:t>
            </a:r>
            <a:r>
              <a:rPr lang="en-US" sz="1400" b="1" dirty="0"/>
              <a:t>: </a:t>
            </a:r>
            <a:r>
              <a:rPr lang="en-US" sz="1400" b="1" dirty="0" err="1"/>
              <a:t>Pegawai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3775110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Tabel</a:t>
            </a:r>
            <a:r>
              <a:rPr lang="en-US" sz="1400" b="1" dirty="0"/>
              <a:t>: </a:t>
            </a:r>
            <a:r>
              <a:rPr lang="en-US" sz="1400" b="1" dirty="0" err="1"/>
              <a:t>Propinsi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288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Database </a:t>
            </a:r>
            <a:r>
              <a:rPr lang="en-US" dirty="0" err="1"/>
              <a:t>Relasional</a:t>
            </a:r>
            <a:r>
              <a:rPr lang="en-US" dirty="0"/>
              <a:t>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berhubungan</a:t>
            </a:r>
            <a:r>
              <a:rPr lang="en-US" dirty="0"/>
              <a:t>/</a:t>
            </a:r>
            <a:r>
              <a:rPr lang="en-US" dirty="0" err="1"/>
              <a:t>berelasi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lain</a:t>
            </a:r>
          </a:p>
          <a:p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mekanisme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primer (</a:t>
            </a:r>
            <a:r>
              <a:rPr lang="en-US" i="1" dirty="0"/>
              <a:t>Primary Key - PK</a:t>
            </a:r>
            <a:r>
              <a:rPr lang="en-US" dirty="0"/>
              <a:t>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asing</a:t>
            </a:r>
            <a:r>
              <a:rPr lang="en-US" dirty="0"/>
              <a:t>/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tamu</a:t>
            </a:r>
            <a:r>
              <a:rPr lang="en-US" dirty="0"/>
              <a:t> (</a:t>
            </a:r>
            <a:r>
              <a:rPr lang="en-US" i="1" dirty="0"/>
              <a:t>Foreign Key - FK</a:t>
            </a:r>
            <a:r>
              <a:rPr lang="en-US" dirty="0"/>
              <a:t>)</a:t>
            </a:r>
          </a:p>
          <a:p>
            <a:r>
              <a:rPr lang="en-US" u="sng" dirty="0" err="1"/>
              <a:t>Kunci</a:t>
            </a:r>
            <a:r>
              <a:rPr lang="en-US" u="sng" dirty="0"/>
              <a:t> primer</a:t>
            </a:r>
            <a:r>
              <a:rPr lang="en-US" dirty="0"/>
              <a:t>: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bbrp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dpt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dg </a:t>
            </a:r>
            <a:r>
              <a:rPr lang="en-US" dirty="0" err="1"/>
              <a:t>yg</a:t>
            </a:r>
            <a:r>
              <a:rPr lang="en-US" dirty="0"/>
              <a:t> lain</a:t>
            </a:r>
          </a:p>
          <a:p>
            <a:r>
              <a:rPr lang="en-US" u="sng" dirty="0" err="1"/>
              <a:t>Kunci</a:t>
            </a:r>
            <a:r>
              <a:rPr lang="en-US" u="sng" dirty="0"/>
              <a:t> </a:t>
            </a:r>
            <a:r>
              <a:rPr lang="en-US" u="sng" dirty="0" err="1"/>
              <a:t>tamu</a:t>
            </a:r>
            <a:r>
              <a:rPr lang="en-US" dirty="0"/>
              <a:t>: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yang </a:t>
            </a:r>
            <a:r>
              <a:rPr lang="en-US" dirty="0" err="1"/>
              <a:t>merujuk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primer di </a:t>
            </a:r>
            <a:r>
              <a:rPr lang="en-US" dirty="0" err="1"/>
              <a:t>tabel</a:t>
            </a:r>
            <a:r>
              <a:rPr lang="en-US" dirty="0"/>
              <a:t> lain</a:t>
            </a:r>
          </a:p>
        </p:txBody>
      </p:sp>
    </p:spTree>
    <p:extLst>
      <p:ext uri="{BB962C8B-B14F-4D97-AF65-F5344CB8AC3E}">
        <p14:creationId xmlns:p14="http://schemas.microsoft.com/office/powerpoint/2010/main" val="321274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17" y="2057400"/>
            <a:ext cx="475768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71" y="3810000"/>
            <a:ext cx="3942484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55" y="5484668"/>
            <a:ext cx="2416339" cy="106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17442" y="3505200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Tabel</a:t>
            </a:r>
            <a:r>
              <a:rPr lang="en-US" sz="1400" b="1" dirty="0"/>
              <a:t>: Kota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56040" y="1770405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Tabel</a:t>
            </a:r>
            <a:r>
              <a:rPr lang="en-US" sz="1400" b="1" dirty="0"/>
              <a:t>: </a:t>
            </a:r>
            <a:r>
              <a:rPr lang="en-US" sz="1400" b="1" dirty="0" err="1"/>
              <a:t>Pegawai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5176891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Tabel</a:t>
            </a:r>
            <a:r>
              <a:rPr lang="en-US" sz="1400" b="1" dirty="0"/>
              <a:t>: </a:t>
            </a:r>
            <a:r>
              <a:rPr lang="en-US" sz="1400" b="1" dirty="0" err="1"/>
              <a:t>Propinsi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85800" y="4038600"/>
            <a:ext cx="37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85800" y="3276600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5800" y="3276600"/>
            <a:ext cx="541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096000" y="2209800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791200" y="22098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85800" y="5638800"/>
            <a:ext cx="37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85800" y="5029200"/>
            <a:ext cx="0" cy="609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5800" y="5029200"/>
            <a:ext cx="464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334000" y="3962400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953000" y="396240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5143500" y="1601688"/>
            <a:ext cx="609600" cy="322605"/>
          </a:xfrm>
          <a:prstGeom prst="wedgeRectCallout">
            <a:avLst>
              <a:gd name="adj1" fmla="val -20833"/>
              <a:gd name="adj2" fmla="val 92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FK</a:t>
            </a:r>
            <a:endParaRPr lang="en-US" b="1" dirty="0"/>
          </a:p>
        </p:txBody>
      </p:sp>
      <p:sp>
        <p:nvSpPr>
          <p:cNvPr id="32" name="Rectangular Callout 31"/>
          <p:cNvSpPr/>
          <p:nvPr/>
        </p:nvSpPr>
        <p:spPr>
          <a:xfrm>
            <a:off x="3962400" y="3429000"/>
            <a:ext cx="609600" cy="322605"/>
          </a:xfrm>
          <a:prstGeom prst="wedgeRectCallout">
            <a:avLst>
              <a:gd name="adj1" fmla="val -20833"/>
              <a:gd name="adj2" fmla="val 92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FK</a:t>
            </a:r>
            <a:endParaRPr lang="en-US" b="1" dirty="0"/>
          </a:p>
        </p:txBody>
      </p:sp>
      <p:sp>
        <p:nvSpPr>
          <p:cNvPr id="33" name="Rectangular Callout 32"/>
          <p:cNvSpPr/>
          <p:nvPr/>
        </p:nvSpPr>
        <p:spPr>
          <a:xfrm>
            <a:off x="261320" y="1884704"/>
            <a:ext cx="609600" cy="322605"/>
          </a:xfrm>
          <a:prstGeom prst="wedgeRectCallout">
            <a:avLst>
              <a:gd name="adj1" fmla="val 76894"/>
              <a:gd name="adj2" fmla="val 582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PK</a:t>
            </a:r>
            <a:endParaRPr lang="en-US" b="1" dirty="0"/>
          </a:p>
        </p:txBody>
      </p:sp>
      <p:sp>
        <p:nvSpPr>
          <p:cNvPr id="34" name="Rectangular Callout 33"/>
          <p:cNvSpPr/>
          <p:nvPr/>
        </p:nvSpPr>
        <p:spPr>
          <a:xfrm>
            <a:off x="304800" y="3632868"/>
            <a:ext cx="609600" cy="322605"/>
          </a:xfrm>
          <a:prstGeom prst="wedgeRectCallout">
            <a:avLst>
              <a:gd name="adj1" fmla="val 76894"/>
              <a:gd name="adj2" fmla="val 582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PK</a:t>
            </a:r>
            <a:endParaRPr lang="en-US" b="1" dirty="0"/>
          </a:p>
        </p:txBody>
      </p:sp>
      <p:sp>
        <p:nvSpPr>
          <p:cNvPr id="35" name="Rectangular Callout 34"/>
          <p:cNvSpPr/>
          <p:nvPr/>
        </p:nvSpPr>
        <p:spPr>
          <a:xfrm>
            <a:off x="290945" y="5176891"/>
            <a:ext cx="609600" cy="322605"/>
          </a:xfrm>
          <a:prstGeom prst="wedgeRectCallout">
            <a:avLst>
              <a:gd name="adj1" fmla="val 76894"/>
              <a:gd name="adj2" fmla="val 582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609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DBMS (</a:t>
            </a:r>
            <a:r>
              <a:rPr lang="en-US" i="1" dirty="0"/>
              <a:t>Database Management System</a:t>
            </a:r>
            <a:r>
              <a:rPr lang="en-US" dirty="0"/>
              <a:t>) ??</a:t>
            </a:r>
          </a:p>
          <a:p>
            <a:r>
              <a:rPr lang="en-US" dirty="0"/>
              <a:t>DBMS -&gt; software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, </a:t>
            </a:r>
            <a:r>
              <a:rPr lang="en-US" dirty="0" err="1"/>
              <a:t>pemeliharaan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data</a:t>
            </a:r>
          </a:p>
          <a:p>
            <a:r>
              <a:rPr lang="en-US" dirty="0"/>
              <a:t>Ex: Oracle, MySQL, </a:t>
            </a:r>
            <a:r>
              <a:rPr lang="en-US" dirty="0" err="1"/>
              <a:t>PostgreSQL</a:t>
            </a:r>
            <a:r>
              <a:rPr lang="en-US" dirty="0"/>
              <a:t>, SQL Server, MS. Access, </a:t>
            </a:r>
            <a:r>
              <a:rPr lang="en-US" dirty="0" err="1"/>
              <a:t>Interbase</a:t>
            </a:r>
            <a:r>
              <a:rPr lang="en-US" dirty="0"/>
              <a:t> </a:t>
            </a:r>
            <a:r>
              <a:rPr lang="en-US" dirty="0" err="1"/>
              <a:t>dll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your turn to find out </a:t>
            </a:r>
            <a:r>
              <a:rPr lang="en-US" dirty="0">
                <a:sym typeface="Wingdings" pitchFamily="2" charset="2"/>
              </a:rPr>
              <a:t>as homework  :</a:t>
            </a:r>
            <a:endParaRPr lang="en-US" dirty="0"/>
          </a:p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RDBMS (</a:t>
            </a:r>
            <a:r>
              <a:rPr lang="en-US" i="1" dirty="0"/>
              <a:t>Relational DBMS</a:t>
            </a:r>
            <a:r>
              <a:rPr lang="en-US" dirty="0"/>
              <a:t>) ?? Dan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contohnya</a:t>
            </a:r>
            <a:r>
              <a:rPr lang="en-US" dirty="0"/>
              <a:t>???</a:t>
            </a:r>
          </a:p>
          <a:p>
            <a:r>
              <a:rPr lang="en-US" dirty="0" err="1">
                <a:sym typeface="Wingdings" pitchFamily="2" charset="2"/>
              </a:rPr>
              <a:t>Apakah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ada</a:t>
            </a:r>
            <a:r>
              <a:rPr lang="en-US" dirty="0">
                <a:sym typeface="Wingdings" pitchFamily="2" charset="2"/>
              </a:rPr>
              <a:t> “Non Relational DBMS” ?? </a:t>
            </a:r>
            <a:r>
              <a:rPr lang="en-US" dirty="0" err="1">
                <a:sym typeface="Wingdings" pitchFamily="2" charset="2"/>
              </a:rPr>
              <a:t>Jika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ada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bagaimana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mekanismenya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dan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contohnya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apa</a:t>
            </a:r>
            <a:r>
              <a:rPr lang="en-US" dirty="0">
                <a:sym typeface="Wingdings" pitchFamily="2" charset="2"/>
              </a:rPr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29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2 – </a:t>
            </a:r>
            <a:r>
              <a:rPr lang="en-US" dirty="0" err="1"/>
              <a:t>Perancangan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Proses </a:t>
            </a:r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Database: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Pengumpulan</a:t>
            </a:r>
            <a:r>
              <a:rPr lang="en-US" dirty="0"/>
              <a:t> Data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-&gt; </a:t>
            </a:r>
            <a:r>
              <a:rPr lang="en-US" dirty="0" err="1"/>
              <a:t>Kebutuhan</a:t>
            </a:r>
            <a:r>
              <a:rPr lang="en-US" dirty="0"/>
              <a:t> Database + DFD</a:t>
            </a:r>
            <a:r>
              <a:rPr lang="id-ID" dirty="0"/>
              <a:t> (Data Flow Diagram)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Konseptual</a:t>
            </a:r>
            <a:r>
              <a:rPr lang="en-US" dirty="0"/>
              <a:t> -&gt; Diagram E-R</a:t>
            </a:r>
            <a:r>
              <a:rPr lang="id-ID" dirty="0"/>
              <a:t> (Entity - Relationship) -&gt; ERD (Entity Relationship Diagram)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Logis</a:t>
            </a:r>
            <a:r>
              <a:rPr lang="en-US" dirty="0"/>
              <a:t> -&gt;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-&gt;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DBMS</a:t>
            </a:r>
          </a:p>
        </p:txBody>
      </p:sp>
    </p:spTree>
    <p:extLst>
      <p:ext uri="{BB962C8B-B14F-4D97-AF65-F5344CB8AC3E}">
        <p14:creationId xmlns:p14="http://schemas.microsoft.com/office/powerpoint/2010/main" val="295144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Perkuliahan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database</a:t>
            </a:r>
          </a:p>
          <a:p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mengimplementasikan</a:t>
            </a:r>
            <a:r>
              <a:rPr lang="en-US" dirty="0"/>
              <a:t> database</a:t>
            </a:r>
          </a:p>
          <a:p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222099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2 – </a:t>
            </a:r>
            <a:r>
              <a:rPr lang="en-US" dirty="0" err="1"/>
              <a:t>Perancangan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1 (DFD)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599"/>
            <a:ext cx="7467600" cy="464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05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2 – </a:t>
            </a:r>
            <a:r>
              <a:rPr lang="en-US" dirty="0" err="1"/>
              <a:t>Perancangan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2 (Diagram E-R)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7681828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460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2 – </a:t>
            </a:r>
            <a:r>
              <a:rPr lang="en-US" dirty="0" err="1"/>
              <a:t>Perancangan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3 (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67818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995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konseptual</a:t>
            </a:r>
            <a:endParaRPr lang="en-US" dirty="0"/>
          </a:p>
          <a:p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DFD </a:t>
            </a:r>
            <a:r>
              <a:rPr lang="en-US" dirty="0" err="1"/>
              <a:t>digambarkan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Diagram (Model) E-R (</a:t>
            </a:r>
            <a:r>
              <a:rPr lang="en-US" i="1" dirty="0"/>
              <a:t>Entity – Relationship Diagram</a:t>
            </a:r>
            <a:r>
              <a:rPr lang="en-US" dirty="0"/>
              <a:t>)</a:t>
            </a:r>
          </a:p>
          <a:p>
            <a:r>
              <a:rPr lang="en-US" dirty="0"/>
              <a:t>Model E-R: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menggambarkan</a:t>
            </a:r>
            <a:r>
              <a:rPr lang="en-US" dirty="0"/>
              <a:t> data </a:t>
            </a:r>
            <a:r>
              <a:rPr lang="en-US" dirty="0" err="1"/>
              <a:t>dlm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, </a:t>
            </a:r>
            <a:r>
              <a:rPr lang="en-US" dirty="0" err="1"/>
              <a:t>atribut</a:t>
            </a:r>
            <a:r>
              <a:rPr lang="en-US" dirty="0"/>
              <a:t>,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id-ID" dirty="0"/>
              <a:t> (relationship)</a:t>
            </a:r>
            <a:endParaRPr lang="en-US" dirty="0"/>
          </a:p>
          <a:p>
            <a:r>
              <a:rPr lang="en-US" dirty="0"/>
              <a:t>Diagram E-R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konseptual</a:t>
            </a:r>
            <a:r>
              <a:rPr lang="en-US" dirty="0"/>
              <a:t> -&gt; </a:t>
            </a:r>
            <a:r>
              <a:rPr lang="en-US" dirty="0" err="1"/>
              <a:t>tdk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dg </a:t>
            </a:r>
            <a:r>
              <a:rPr lang="en-US" dirty="0" err="1"/>
              <a:t>jenis</a:t>
            </a:r>
            <a:r>
              <a:rPr lang="en-US" dirty="0"/>
              <a:t> DBMS</a:t>
            </a:r>
          </a:p>
        </p:txBody>
      </p:sp>
    </p:spTree>
    <p:extLst>
      <p:ext uri="{BB962C8B-B14F-4D97-AF65-F5344CB8AC3E}">
        <p14:creationId xmlns:p14="http://schemas.microsoft.com/office/powerpoint/2010/main" val="99165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8" y="1600200"/>
            <a:ext cx="7681828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8818" y="5410200"/>
            <a:ext cx="7412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MAHASISWA, MK, DOSEN 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entitas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Mengambil</a:t>
            </a:r>
            <a:r>
              <a:rPr lang="en-US" dirty="0"/>
              <a:t>, </a:t>
            </a:r>
            <a:r>
              <a:rPr lang="en-US" dirty="0" err="1"/>
              <a:t>membimbing</a:t>
            </a:r>
            <a:r>
              <a:rPr lang="en-US" dirty="0"/>
              <a:t>, </a:t>
            </a:r>
            <a:r>
              <a:rPr lang="en-US" dirty="0" err="1"/>
              <a:t>mengajar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entitas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69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Notasi</a:t>
            </a:r>
            <a:r>
              <a:rPr lang="en-US" dirty="0"/>
              <a:t> Diagram E-R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7315200" cy="450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982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ENTITAS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Definisi</a:t>
            </a:r>
            <a:r>
              <a:rPr lang="en-US" dirty="0"/>
              <a:t> 1: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keberadaannya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lain</a:t>
            </a:r>
          </a:p>
          <a:p>
            <a:r>
              <a:rPr lang="en-US" dirty="0" err="1"/>
              <a:t>Definisi</a:t>
            </a:r>
            <a:r>
              <a:rPr lang="en-US" dirty="0"/>
              <a:t> 2: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orang, </a:t>
            </a:r>
            <a:r>
              <a:rPr lang="en-US" dirty="0" err="1"/>
              <a:t>tempat</a:t>
            </a:r>
            <a:r>
              <a:rPr lang="en-US" dirty="0"/>
              <a:t>, </a:t>
            </a:r>
            <a:r>
              <a:rPr lang="en-US" dirty="0" err="1"/>
              <a:t>obyek</a:t>
            </a:r>
            <a:r>
              <a:rPr lang="en-US" dirty="0"/>
              <a:t>,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konsep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- orang: MAHASISWA, PEGAWAI, GURU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tempat</a:t>
            </a:r>
            <a:r>
              <a:rPr lang="en-US" dirty="0"/>
              <a:t>: SEKOLAH, TOKO, KABUPATEN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obyek</a:t>
            </a:r>
            <a:r>
              <a:rPr lang="en-US" dirty="0"/>
              <a:t>: MESIN, GEDUNG, MOBIL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kejadian</a:t>
            </a:r>
            <a:r>
              <a:rPr lang="en-US" dirty="0"/>
              <a:t>: PENJUALAN, REGISTRASI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konsep</a:t>
            </a:r>
            <a:r>
              <a:rPr lang="en-US" dirty="0"/>
              <a:t>: KURSUS, REKENING</a:t>
            </a:r>
          </a:p>
        </p:txBody>
      </p:sp>
    </p:spTree>
    <p:extLst>
      <p:ext uri="{BB962C8B-B14F-4D97-AF65-F5344CB8AC3E}">
        <p14:creationId xmlns:p14="http://schemas.microsoft.com/office/powerpoint/2010/main" val="2139921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ATRIBUT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Definisi</a:t>
            </a:r>
            <a:r>
              <a:rPr lang="en-US" dirty="0"/>
              <a:t>: </a:t>
            </a:r>
            <a:r>
              <a:rPr lang="en-US" dirty="0" err="1"/>
              <a:t>properti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yang </a:t>
            </a:r>
            <a:r>
              <a:rPr lang="en-US" dirty="0" err="1"/>
              <a:t>melekat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entitas</a:t>
            </a:r>
            <a:endParaRPr lang="en-US" dirty="0"/>
          </a:p>
          <a:p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bersambung</a:t>
            </a:r>
            <a:r>
              <a:rPr lang="en-US" dirty="0"/>
              <a:t> (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dlm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)</a:t>
            </a:r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Entitas</a:t>
            </a:r>
            <a:r>
              <a:rPr lang="en-US" dirty="0"/>
              <a:t>: MAHASISWA</a:t>
            </a:r>
          </a:p>
          <a:p>
            <a:pPr lvl="1"/>
            <a:r>
              <a:rPr lang="en-US" dirty="0" err="1"/>
              <a:t>Atribut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/>
              <a:t>Nim</a:t>
            </a:r>
            <a:r>
              <a:rPr lang="en-US" dirty="0"/>
              <a:t>			: K12345</a:t>
            </a:r>
            <a:br>
              <a:rPr lang="en-US" dirty="0"/>
            </a:br>
            <a:r>
              <a:rPr lang="en-US" dirty="0" err="1"/>
              <a:t>Nama_Mahasiswa</a:t>
            </a:r>
            <a:r>
              <a:rPr lang="en-US" dirty="0"/>
              <a:t>	: Budi</a:t>
            </a:r>
            <a:br>
              <a:rPr lang="en-US" dirty="0"/>
            </a:br>
            <a:r>
              <a:rPr lang="en-US" dirty="0" err="1"/>
              <a:t>Alamat</a:t>
            </a:r>
            <a:r>
              <a:rPr lang="en-US" dirty="0"/>
              <a:t>			: Jl. </a:t>
            </a:r>
            <a:r>
              <a:rPr lang="en-US" dirty="0" err="1"/>
              <a:t>Apel</a:t>
            </a:r>
            <a:r>
              <a:rPr lang="en-US" dirty="0"/>
              <a:t> 1 Solo</a:t>
            </a:r>
          </a:p>
        </p:txBody>
      </p:sp>
    </p:spTree>
    <p:extLst>
      <p:ext uri="{BB962C8B-B14F-4D97-AF65-F5344CB8AC3E}">
        <p14:creationId xmlns:p14="http://schemas.microsoft.com/office/powerpoint/2010/main" val="735976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Diagram E-R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0400" y="3962400"/>
            <a:ext cx="2514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MAHASISWA</a:t>
            </a:r>
          </a:p>
        </p:txBody>
      </p:sp>
      <p:sp>
        <p:nvSpPr>
          <p:cNvPr id="5" name="Oval 4"/>
          <p:cNvSpPr/>
          <p:nvPr/>
        </p:nvSpPr>
        <p:spPr>
          <a:xfrm>
            <a:off x="990600" y="2590800"/>
            <a:ext cx="16002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</a:t>
            </a:r>
            <a:r>
              <a:rPr lang="id-ID" sz="1400" b="1" u="sng" dirty="0">
                <a:solidFill>
                  <a:schemeClr val="tx1"/>
                </a:solidFill>
              </a:rPr>
              <a:t>IM</a:t>
            </a:r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857500" y="2625436"/>
            <a:ext cx="17145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Nama_Mhs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00600" y="2590800"/>
            <a:ext cx="16002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Alamat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58000" y="2590800"/>
            <a:ext cx="16002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Tgl_Lhr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4" idx="0"/>
            <a:endCxn id="5" idx="4"/>
          </p:cNvCxnSpPr>
          <p:nvPr/>
        </p:nvCxnSpPr>
        <p:spPr>
          <a:xfrm flipH="1" flipV="1">
            <a:off x="1790700" y="3200400"/>
            <a:ext cx="2667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0"/>
            <a:endCxn id="6" idx="4"/>
          </p:cNvCxnSpPr>
          <p:nvPr/>
        </p:nvCxnSpPr>
        <p:spPr>
          <a:xfrm flipH="1" flipV="1">
            <a:off x="3714750" y="3235036"/>
            <a:ext cx="742950" cy="727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0"/>
            <a:endCxn id="7" idx="4"/>
          </p:cNvCxnSpPr>
          <p:nvPr/>
        </p:nvCxnSpPr>
        <p:spPr>
          <a:xfrm flipV="1">
            <a:off x="4457700" y="3200400"/>
            <a:ext cx="1143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0"/>
            <a:endCxn id="8" idx="4"/>
          </p:cNvCxnSpPr>
          <p:nvPr/>
        </p:nvCxnSpPr>
        <p:spPr>
          <a:xfrm flipV="1">
            <a:off x="4457700" y="3200400"/>
            <a:ext cx="32004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5800" y="5562600"/>
            <a:ext cx="5630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Catatan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Terkadang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ditulis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sbb</a:t>
            </a:r>
            <a:br>
              <a:rPr lang="en-US" b="1" dirty="0"/>
            </a:br>
            <a:r>
              <a:rPr lang="en-US" b="1" dirty="0"/>
              <a:t>MAHASISWA (</a:t>
            </a:r>
            <a:r>
              <a:rPr lang="en-US" b="1" u="sng" dirty="0"/>
              <a:t>N</a:t>
            </a:r>
            <a:r>
              <a:rPr lang="id-ID" b="1" u="sng" dirty="0"/>
              <a:t>IM</a:t>
            </a:r>
            <a:r>
              <a:rPr lang="en-US" b="1" dirty="0"/>
              <a:t>, </a:t>
            </a:r>
            <a:r>
              <a:rPr lang="en-US" b="1" dirty="0" err="1"/>
              <a:t>Nama_Mhs</a:t>
            </a:r>
            <a:r>
              <a:rPr lang="en-US" b="1" dirty="0"/>
              <a:t>, </a:t>
            </a:r>
            <a:r>
              <a:rPr lang="en-US" b="1" dirty="0" err="1"/>
              <a:t>Alamat</a:t>
            </a:r>
            <a:r>
              <a:rPr lang="en-US" b="1" dirty="0"/>
              <a:t>, </a:t>
            </a:r>
            <a:r>
              <a:rPr lang="en-US" b="1" dirty="0" err="1"/>
              <a:t>Tgl_Lhr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796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endParaRPr lang="en-US" dirty="0"/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(</a:t>
            </a:r>
            <a:r>
              <a:rPr lang="en-US" dirty="0" err="1"/>
              <a:t>tdk</a:t>
            </a:r>
            <a:r>
              <a:rPr lang="en-US" dirty="0"/>
              <a:t> </a:t>
            </a:r>
            <a:r>
              <a:rPr lang="en-US" dirty="0" err="1"/>
              <a:t>kembar</a:t>
            </a:r>
            <a:r>
              <a:rPr lang="en-US" dirty="0"/>
              <a:t>) -&gt;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endParaRPr lang="en-US" dirty="0"/>
          </a:p>
          <a:p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lainnya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 </a:t>
            </a:r>
            <a:r>
              <a:rPr lang="en-US" dirty="0" err="1"/>
              <a:t>dlm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MAHASISWA </a:t>
            </a:r>
            <a:r>
              <a:rPr lang="en-US" dirty="0" err="1"/>
              <a:t>adalah</a:t>
            </a:r>
            <a:r>
              <a:rPr lang="en-US" dirty="0"/>
              <a:t>: </a:t>
            </a:r>
            <a:r>
              <a:rPr lang="en-US" dirty="0" err="1"/>
              <a:t>Nim</a:t>
            </a:r>
            <a:endParaRPr lang="en-US" dirty="0"/>
          </a:p>
          <a:p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 -&gt; Primary Key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98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Pengenalan</a:t>
            </a:r>
            <a:r>
              <a:rPr lang="en-US" dirty="0"/>
              <a:t> Database</a:t>
            </a:r>
          </a:p>
          <a:p>
            <a:r>
              <a:rPr lang="en-US" dirty="0" err="1"/>
              <a:t>Perancangan</a:t>
            </a:r>
            <a:r>
              <a:rPr lang="en-US" dirty="0"/>
              <a:t> Database</a:t>
            </a:r>
          </a:p>
          <a:p>
            <a:r>
              <a:rPr lang="en-US" dirty="0" err="1"/>
              <a:t>Pemodelan</a:t>
            </a:r>
            <a:r>
              <a:rPr lang="en-US" dirty="0"/>
              <a:t> Data</a:t>
            </a:r>
          </a:p>
          <a:p>
            <a:r>
              <a:rPr lang="en-US" dirty="0"/>
              <a:t>Model Data </a:t>
            </a:r>
            <a:r>
              <a:rPr lang="en-US" dirty="0" err="1"/>
              <a:t>Relasional</a:t>
            </a:r>
            <a:endParaRPr lang="en-US" dirty="0"/>
          </a:p>
          <a:p>
            <a:r>
              <a:rPr lang="en-US" dirty="0" err="1"/>
              <a:t>Normalisasi</a:t>
            </a:r>
            <a:endParaRPr lang="en-US" dirty="0"/>
          </a:p>
          <a:p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Fisik</a:t>
            </a:r>
            <a:endParaRPr lang="en-US" dirty="0"/>
          </a:p>
          <a:p>
            <a:r>
              <a:rPr lang="en-US" dirty="0"/>
              <a:t>E-R Diagram</a:t>
            </a:r>
          </a:p>
          <a:p>
            <a:r>
              <a:rPr lang="en-US" dirty="0" err="1"/>
              <a:t>Implementasi</a:t>
            </a:r>
            <a:r>
              <a:rPr lang="en-US" dirty="0"/>
              <a:t> Database (SQL-Based DBMS)</a:t>
            </a:r>
          </a:p>
          <a:p>
            <a:r>
              <a:rPr lang="en-US" dirty="0" err="1"/>
              <a:t>Implementasi</a:t>
            </a:r>
            <a:r>
              <a:rPr lang="en-US" dirty="0"/>
              <a:t> Database (NoSQL DBMS)</a:t>
            </a:r>
          </a:p>
        </p:txBody>
      </p:sp>
    </p:spTree>
    <p:extLst>
      <p:ext uri="{BB962C8B-B14F-4D97-AF65-F5344CB8AC3E}">
        <p14:creationId xmlns:p14="http://schemas.microsoft.com/office/powerpoint/2010/main" val="2688255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Problem: </a:t>
            </a:r>
          </a:p>
          <a:p>
            <a:pPr marL="0" indent="0">
              <a:buNone/>
            </a:pP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DEPARTEMEN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sbb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100" dirty="0"/>
              <a:t>DEPARTEMEN (</a:t>
            </a:r>
            <a:r>
              <a:rPr lang="en-US" sz="2100" dirty="0" err="1"/>
              <a:t>Kode_Departemen</a:t>
            </a:r>
            <a:r>
              <a:rPr lang="en-US" sz="2100" dirty="0"/>
              <a:t>, </a:t>
            </a:r>
            <a:r>
              <a:rPr lang="en-US" sz="2100" dirty="0" err="1"/>
              <a:t>Nama_Departemen</a:t>
            </a:r>
            <a:r>
              <a:rPr lang="en-US" sz="2100" dirty="0"/>
              <a:t>) 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 err="1"/>
              <a:t>Kode_Departemen</a:t>
            </a:r>
            <a:r>
              <a:rPr lang="en-US" sz="2100" dirty="0"/>
              <a:t> </a:t>
            </a:r>
            <a:r>
              <a:rPr lang="en-US" sz="2100" dirty="0" err="1"/>
              <a:t>atau</a:t>
            </a:r>
            <a:r>
              <a:rPr lang="en-US" sz="2100" dirty="0"/>
              <a:t> </a:t>
            </a:r>
            <a:r>
              <a:rPr lang="en-US" sz="2100" dirty="0" err="1"/>
              <a:t>Nama_Departemen</a:t>
            </a:r>
            <a:r>
              <a:rPr lang="en-US" sz="2100" dirty="0"/>
              <a:t> </a:t>
            </a:r>
            <a:r>
              <a:rPr lang="en-US" sz="2100" dirty="0" err="1"/>
              <a:t>sama-sama</a:t>
            </a:r>
            <a:r>
              <a:rPr lang="en-US" sz="2100" dirty="0"/>
              <a:t> </a:t>
            </a:r>
            <a:r>
              <a:rPr lang="en-US" sz="2100" dirty="0" err="1"/>
              <a:t>bisa</a:t>
            </a:r>
            <a:r>
              <a:rPr lang="en-US" sz="2100" dirty="0"/>
              <a:t> </a:t>
            </a:r>
            <a:r>
              <a:rPr lang="en-US" sz="2100" dirty="0" err="1"/>
              <a:t>menjadi</a:t>
            </a:r>
            <a:r>
              <a:rPr lang="en-US" sz="2100" dirty="0"/>
              <a:t> </a:t>
            </a:r>
            <a:r>
              <a:rPr lang="en-US" sz="2100" dirty="0" err="1"/>
              <a:t>atribut</a:t>
            </a:r>
            <a:r>
              <a:rPr lang="en-US" sz="2100" dirty="0"/>
              <a:t> </a:t>
            </a:r>
            <a:r>
              <a:rPr lang="en-US" sz="2100" dirty="0" err="1"/>
              <a:t>pengenal</a:t>
            </a:r>
            <a:r>
              <a:rPr lang="en-US" sz="2100" dirty="0"/>
              <a:t> </a:t>
            </a:r>
            <a:r>
              <a:rPr lang="en-US" sz="2100" dirty="0" err="1"/>
              <a:t>karena</a:t>
            </a:r>
            <a:r>
              <a:rPr lang="en-US" sz="2100" dirty="0"/>
              <a:t> </a:t>
            </a:r>
            <a:r>
              <a:rPr lang="en-US" sz="2100" dirty="0" err="1"/>
              <a:t>sama-sama</a:t>
            </a:r>
            <a:r>
              <a:rPr lang="en-US" sz="2100" dirty="0"/>
              <a:t> </a:t>
            </a:r>
            <a:r>
              <a:rPr lang="en-US" sz="2100" dirty="0" err="1"/>
              <a:t>unik</a:t>
            </a:r>
            <a:r>
              <a:rPr lang="en-US" sz="2100" dirty="0"/>
              <a:t>. </a:t>
            </a:r>
            <a:r>
              <a:rPr lang="en-US" sz="2100" dirty="0" err="1"/>
              <a:t>Lantas</a:t>
            </a:r>
            <a:r>
              <a:rPr lang="en-US" sz="2100" dirty="0"/>
              <a:t> </a:t>
            </a:r>
            <a:r>
              <a:rPr lang="en-US" sz="2100" dirty="0" err="1"/>
              <a:t>mana</a:t>
            </a:r>
            <a:r>
              <a:rPr lang="en-US" sz="2100" dirty="0"/>
              <a:t> yang </a:t>
            </a:r>
            <a:r>
              <a:rPr lang="en-US" sz="2100" dirty="0" err="1"/>
              <a:t>dipilih</a:t>
            </a:r>
            <a:r>
              <a:rPr lang="en-US" sz="2100" dirty="0"/>
              <a:t> </a:t>
            </a:r>
            <a:r>
              <a:rPr lang="en-US" sz="2100" dirty="0" err="1"/>
              <a:t>sbg</a:t>
            </a:r>
            <a:r>
              <a:rPr lang="en-US" sz="2100" dirty="0"/>
              <a:t> </a:t>
            </a:r>
            <a:r>
              <a:rPr lang="en-US" sz="2100" dirty="0" err="1"/>
              <a:t>atribut</a:t>
            </a:r>
            <a:r>
              <a:rPr lang="en-US" sz="2100" dirty="0"/>
              <a:t> </a:t>
            </a:r>
            <a:r>
              <a:rPr lang="en-US" sz="2100" dirty="0" err="1"/>
              <a:t>pengenal</a:t>
            </a:r>
            <a:r>
              <a:rPr lang="en-US" sz="2100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63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:</a:t>
            </a:r>
          </a:p>
          <a:p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 yang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sepanjang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NULL</a:t>
            </a:r>
          </a:p>
          <a:p>
            <a:r>
              <a:rPr lang="en-US" dirty="0" err="1"/>
              <a:t>Hindari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strukturnya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,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dll</a:t>
            </a:r>
            <a:r>
              <a:rPr lang="en-US" dirty="0"/>
              <a:t>. </a:t>
            </a:r>
            <a:r>
              <a:rPr lang="en-US" dirty="0" err="1"/>
              <a:t>Misal</a:t>
            </a:r>
            <a:r>
              <a:rPr lang="en-US" dirty="0"/>
              <a:t>: digit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dll</a:t>
            </a:r>
            <a:r>
              <a:rPr lang="en-US" dirty="0"/>
              <a:t> yang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berubah</a:t>
            </a:r>
            <a:endParaRPr lang="en-US" dirty="0"/>
          </a:p>
          <a:p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pewakil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. </a:t>
            </a:r>
            <a:r>
              <a:rPr lang="en-US" dirty="0" err="1"/>
              <a:t>Misal</a:t>
            </a:r>
            <a:r>
              <a:rPr lang="en-US" dirty="0"/>
              <a:t>: </a:t>
            </a:r>
            <a:r>
              <a:rPr lang="en-US" dirty="0" err="1"/>
              <a:t>id_orang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6701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Penyajian</a:t>
            </a:r>
            <a:r>
              <a:rPr lang="en-US" dirty="0"/>
              <a:t> Diagram E-R </a:t>
            </a:r>
            <a:r>
              <a:rPr lang="en-US" dirty="0" err="1"/>
              <a:t>Entitas</a:t>
            </a:r>
            <a:r>
              <a:rPr lang="en-US" dirty="0"/>
              <a:t> dg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00400" y="4360718"/>
            <a:ext cx="2514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MAHASISWA</a:t>
            </a:r>
          </a:p>
        </p:txBody>
      </p:sp>
      <p:sp>
        <p:nvSpPr>
          <p:cNvPr id="5" name="Oval 4"/>
          <p:cNvSpPr/>
          <p:nvPr/>
        </p:nvSpPr>
        <p:spPr>
          <a:xfrm>
            <a:off x="990600" y="2989118"/>
            <a:ext cx="1600200" cy="6096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err="1">
                <a:solidFill>
                  <a:schemeClr val="tx1"/>
                </a:solidFill>
              </a:rPr>
              <a:t>Nim</a:t>
            </a:r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857500" y="3023754"/>
            <a:ext cx="17145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Nama_Mhs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00600" y="2989118"/>
            <a:ext cx="16002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Alamat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58000" y="2989118"/>
            <a:ext cx="16002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Tgl_Lhr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0"/>
            <a:endCxn id="5" idx="4"/>
          </p:cNvCxnSpPr>
          <p:nvPr/>
        </p:nvCxnSpPr>
        <p:spPr>
          <a:xfrm flipH="1" flipV="1">
            <a:off x="1790700" y="3598718"/>
            <a:ext cx="2667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0"/>
            <a:endCxn id="6" idx="4"/>
          </p:cNvCxnSpPr>
          <p:nvPr/>
        </p:nvCxnSpPr>
        <p:spPr>
          <a:xfrm flipH="1" flipV="1">
            <a:off x="3714750" y="3633354"/>
            <a:ext cx="742950" cy="727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0"/>
            <a:endCxn id="7" idx="4"/>
          </p:cNvCxnSpPr>
          <p:nvPr/>
        </p:nvCxnSpPr>
        <p:spPr>
          <a:xfrm flipV="1">
            <a:off x="4457700" y="3598718"/>
            <a:ext cx="1143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0"/>
            <a:endCxn id="8" idx="4"/>
          </p:cNvCxnSpPr>
          <p:nvPr/>
        </p:nvCxnSpPr>
        <p:spPr>
          <a:xfrm flipV="1">
            <a:off x="4457700" y="3598718"/>
            <a:ext cx="32004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13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Komposit</a:t>
            </a:r>
            <a:endParaRPr lang="en-US" dirty="0"/>
          </a:p>
          <a:p>
            <a:pPr marL="0" indent="0">
              <a:buNone/>
            </a:pP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 </a:t>
            </a:r>
            <a:r>
              <a:rPr lang="en-US" sz="2000" dirty="0" err="1"/>
              <a:t>yg</a:t>
            </a:r>
            <a:r>
              <a:rPr lang="en-US" sz="2000" dirty="0"/>
              <a:t> </a:t>
            </a:r>
            <a:r>
              <a:rPr lang="en-US" sz="2000" dirty="0" err="1"/>
              <a:t>dipecah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bbrp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200400" y="5029200"/>
            <a:ext cx="2514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MAHASISWA</a:t>
            </a:r>
          </a:p>
        </p:txBody>
      </p:sp>
      <p:sp>
        <p:nvSpPr>
          <p:cNvPr id="5" name="Oval 4"/>
          <p:cNvSpPr/>
          <p:nvPr/>
        </p:nvSpPr>
        <p:spPr>
          <a:xfrm>
            <a:off x="990600" y="3657600"/>
            <a:ext cx="16002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err="1">
                <a:solidFill>
                  <a:schemeClr val="tx1"/>
                </a:solidFill>
              </a:rPr>
              <a:t>Nim</a:t>
            </a:r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857500" y="3692236"/>
            <a:ext cx="1714500" cy="6096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Nama_Mhs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00600" y="3657600"/>
            <a:ext cx="16002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Alamat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58000" y="3657600"/>
            <a:ext cx="16002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Tgl_Lhr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0"/>
            <a:endCxn id="5" idx="4"/>
          </p:cNvCxnSpPr>
          <p:nvPr/>
        </p:nvCxnSpPr>
        <p:spPr>
          <a:xfrm flipH="1" flipV="1">
            <a:off x="1790700" y="4267200"/>
            <a:ext cx="2667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0"/>
            <a:endCxn id="6" idx="4"/>
          </p:cNvCxnSpPr>
          <p:nvPr/>
        </p:nvCxnSpPr>
        <p:spPr>
          <a:xfrm flipH="1" flipV="1">
            <a:off x="3714750" y="4301836"/>
            <a:ext cx="742950" cy="727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0"/>
            <a:endCxn id="7" idx="4"/>
          </p:cNvCxnSpPr>
          <p:nvPr/>
        </p:nvCxnSpPr>
        <p:spPr>
          <a:xfrm flipV="1">
            <a:off x="4457700" y="4267200"/>
            <a:ext cx="1143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0"/>
            <a:endCxn id="8" idx="4"/>
          </p:cNvCxnSpPr>
          <p:nvPr/>
        </p:nvCxnSpPr>
        <p:spPr>
          <a:xfrm flipV="1">
            <a:off x="4457700" y="4267200"/>
            <a:ext cx="32004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76400" y="2743200"/>
            <a:ext cx="2024495" cy="6096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Nama_Depan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67150" y="2736272"/>
            <a:ext cx="2000250" cy="6096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Nama_Blkg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6" idx="0"/>
            <a:endCxn id="13" idx="4"/>
          </p:cNvCxnSpPr>
          <p:nvPr/>
        </p:nvCxnSpPr>
        <p:spPr>
          <a:xfrm flipH="1" flipV="1">
            <a:off x="2688648" y="3352800"/>
            <a:ext cx="1026102" cy="33943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4" idx="4"/>
          </p:cNvCxnSpPr>
          <p:nvPr/>
        </p:nvCxnSpPr>
        <p:spPr>
          <a:xfrm flipV="1">
            <a:off x="3714750" y="3345872"/>
            <a:ext cx="1152525" cy="34636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028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Banyak</a:t>
            </a:r>
            <a:br>
              <a:rPr lang="en-US" dirty="0"/>
            </a:b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 yang </a:t>
            </a:r>
            <a:r>
              <a:rPr lang="en-US" sz="2000" dirty="0" err="1"/>
              <a:t>nilainya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200400" y="5029200"/>
            <a:ext cx="2514600" cy="914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MAHASISWA</a:t>
            </a:r>
          </a:p>
        </p:txBody>
      </p:sp>
      <p:sp>
        <p:nvSpPr>
          <p:cNvPr id="5" name="Oval 4"/>
          <p:cNvSpPr/>
          <p:nvPr/>
        </p:nvSpPr>
        <p:spPr>
          <a:xfrm>
            <a:off x="990600" y="3657600"/>
            <a:ext cx="1600200" cy="6096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u="sng" dirty="0" err="1">
                <a:solidFill>
                  <a:schemeClr val="tx1"/>
                </a:solidFill>
              </a:rPr>
              <a:t>Nim</a:t>
            </a:r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857500" y="3692236"/>
            <a:ext cx="1714500" cy="6096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Nama_Mhs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00600" y="3657600"/>
            <a:ext cx="1600200" cy="6096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Alamat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58000" y="3657600"/>
            <a:ext cx="1600200" cy="6096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Tgl_Lhr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0"/>
            <a:endCxn id="5" idx="4"/>
          </p:cNvCxnSpPr>
          <p:nvPr/>
        </p:nvCxnSpPr>
        <p:spPr>
          <a:xfrm flipH="1" flipV="1">
            <a:off x="1790700" y="4267200"/>
            <a:ext cx="2667000" cy="762000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0" name="Straight Connector 9"/>
          <p:cNvCxnSpPr>
            <a:stCxn id="4" idx="0"/>
            <a:endCxn id="6" idx="4"/>
          </p:cNvCxnSpPr>
          <p:nvPr/>
        </p:nvCxnSpPr>
        <p:spPr>
          <a:xfrm flipH="1" flipV="1">
            <a:off x="3714750" y="4301836"/>
            <a:ext cx="742950" cy="727364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1" name="Straight Connector 10"/>
          <p:cNvCxnSpPr>
            <a:stCxn id="4" idx="0"/>
            <a:endCxn id="7" idx="4"/>
          </p:cNvCxnSpPr>
          <p:nvPr/>
        </p:nvCxnSpPr>
        <p:spPr>
          <a:xfrm flipV="1">
            <a:off x="4457700" y="4267200"/>
            <a:ext cx="1143000" cy="762000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2" name="Straight Connector 11"/>
          <p:cNvCxnSpPr>
            <a:stCxn id="4" idx="0"/>
            <a:endCxn id="8" idx="4"/>
          </p:cNvCxnSpPr>
          <p:nvPr/>
        </p:nvCxnSpPr>
        <p:spPr>
          <a:xfrm flipV="1">
            <a:off x="4457700" y="4267200"/>
            <a:ext cx="3200400" cy="762000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3" name="Oval 12"/>
          <p:cNvSpPr/>
          <p:nvPr/>
        </p:nvSpPr>
        <p:spPr>
          <a:xfrm>
            <a:off x="1676400" y="2743200"/>
            <a:ext cx="2024495" cy="6096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Nama_Depan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67150" y="2736272"/>
            <a:ext cx="2000250" cy="6096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Nama_Blkg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6" idx="0"/>
            <a:endCxn id="13" idx="4"/>
          </p:cNvCxnSpPr>
          <p:nvPr/>
        </p:nvCxnSpPr>
        <p:spPr>
          <a:xfrm flipH="1" flipV="1">
            <a:off x="2688648" y="3352800"/>
            <a:ext cx="1026102" cy="339436"/>
          </a:xfrm>
          <a:prstGeom prst="lin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6" name="Straight Connector 15"/>
          <p:cNvCxnSpPr>
            <a:stCxn id="6" idx="0"/>
            <a:endCxn id="14" idx="4"/>
          </p:cNvCxnSpPr>
          <p:nvPr/>
        </p:nvCxnSpPr>
        <p:spPr>
          <a:xfrm flipV="1">
            <a:off x="3714750" y="3345872"/>
            <a:ext cx="1152525" cy="346364"/>
          </a:xfrm>
          <a:prstGeom prst="lin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7" name="Oval 16"/>
          <p:cNvSpPr/>
          <p:nvPr/>
        </p:nvSpPr>
        <p:spPr>
          <a:xfrm>
            <a:off x="7086600" y="2743200"/>
            <a:ext cx="1600200" cy="609600"/>
          </a:xfrm>
          <a:prstGeom prst="ellipse">
            <a:avLst/>
          </a:prstGeom>
          <a:ln w="50800" cmpd="dbl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Telp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endCxn id="17" idx="4"/>
          </p:cNvCxnSpPr>
          <p:nvPr/>
        </p:nvCxnSpPr>
        <p:spPr>
          <a:xfrm flipV="1">
            <a:off x="4572000" y="3352800"/>
            <a:ext cx="3314700" cy="16764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16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Turunan</a:t>
            </a:r>
            <a:br>
              <a:rPr lang="en-US" dirty="0"/>
            </a:br>
            <a:r>
              <a:rPr lang="en-US" sz="2000" dirty="0" err="1"/>
              <a:t>Atribut</a:t>
            </a:r>
            <a:r>
              <a:rPr lang="en-US" sz="2000" dirty="0"/>
              <a:t> yang </a:t>
            </a:r>
            <a:r>
              <a:rPr lang="en-US" sz="2000" dirty="0" err="1"/>
              <a:t>nilainya</a:t>
            </a:r>
            <a:r>
              <a:rPr lang="en-US" sz="2000" dirty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turunan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hasil</a:t>
            </a:r>
            <a:r>
              <a:rPr lang="en-US" sz="2000" dirty="0"/>
              <a:t> </a:t>
            </a:r>
            <a:r>
              <a:rPr lang="en-US" sz="2000" dirty="0" err="1"/>
              <a:t>pengolahan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 lain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0400" y="5264728"/>
            <a:ext cx="2514600" cy="914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MAHASISWA</a:t>
            </a:r>
          </a:p>
        </p:txBody>
      </p:sp>
      <p:sp>
        <p:nvSpPr>
          <p:cNvPr id="5" name="Oval 4"/>
          <p:cNvSpPr/>
          <p:nvPr/>
        </p:nvSpPr>
        <p:spPr>
          <a:xfrm>
            <a:off x="990600" y="3893128"/>
            <a:ext cx="1600200" cy="6096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u="sng" dirty="0" err="1">
                <a:solidFill>
                  <a:schemeClr val="tx1"/>
                </a:solidFill>
              </a:rPr>
              <a:t>Nim</a:t>
            </a:r>
            <a:endParaRPr lang="en-US" sz="1600" b="1" u="sng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857500" y="3927764"/>
            <a:ext cx="1714500" cy="6096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Nama_Mhs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00600" y="3893128"/>
            <a:ext cx="1600200" cy="6096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Alamat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10400" y="4114800"/>
            <a:ext cx="1600200" cy="6096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Tgl_Lhr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0"/>
            <a:endCxn id="5" idx="4"/>
          </p:cNvCxnSpPr>
          <p:nvPr/>
        </p:nvCxnSpPr>
        <p:spPr>
          <a:xfrm flipH="1" flipV="1">
            <a:off x="1790700" y="4502728"/>
            <a:ext cx="2667000" cy="762000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0" name="Straight Connector 9"/>
          <p:cNvCxnSpPr>
            <a:stCxn id="4" idx="0"/>
            <a:endCxn id="6" idx="4"/>
          </p:cNvCxnSpPr>
          <p:nvPr/>
        </p:nvCxnSpPr>
        <p:spPr>
          <a:xfrm flipH="1" flipV="1">
            <a:off x="3714750" y="4537364"/>
            <a:ext cx="742950" cy="727364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1" name="Straight Connector 10"/>
          <p:cNvCxnSpPr>
            <a:stCxn id="4" idx="0"/>
            <a:endCxn id="7" idx="4"/>
          </p:cNvCxnSpPr>
          <p:nvPr/>
        </p:nvCxnSpPr>
        <p:spPr>
          <a:xfrm flipV="1">
            <a:off x="4457700" y="4502728"/>
            <a:ext cx="1143000" cy="762000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2" name="Straight Connector 11"/>
          <p:cNvCxnSpPr>
            <a:stCxn id="4" idx="0"/>
            <a:endCxn id="8" idx="4"/>
          </p:cNvCxnSpPr>
          <p:nvPr/>
        </p:nvCxnSpPr>
        <p:spPr>
          <a:xfrm flipV="1">
            <a:off x="4457700" y="4724400"/>
            <a:ext cx="3352800" cy="540328"/>
          </a:xfrm>
          <a:prstGeom prst="lin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3" name="Oval 12"/>
          <p:cNvSpPr/>
          <p:nvPr/>
        </p:nvSpPr>
        <p:spPr>
          <a:xfrm>
            <a:off x="1676400" y="2978728"/>
            <a:ext cx="2024495" cy="6096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Nama_Depan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67150" y="2971800"/>
            <a:ext cx="2000250" cy="6096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Nama_Blkg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6" idx="0"/>
            <a:endCxn id="13" idx="4"/>
          </p:cNvCxnSpPr>
          <p:nvPr/>
        </p:nvCxnSpPr>
        <p:spPr>
          <a:xfrm flipH="1" flipV="1">
            <a:off x="2688648" y="3588328"/>
            <a:ext cx="1026102" cy="339436"/>
          </a:xfrm>
          <a:prstGeom prst="lin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cxnSp>
        <p:nvCxnSpPr>
          <p:cNvPr id="16" name="Straight Connector 15"/>
          <p:cNvCxnSpPr>
            <a:stCxn id="6" idx="0"/>
            <a:endCxn id="14" idx="4"/>
          </p:cNvCxnSpPr>
          <p:nvPr/>
        </p:nvCxnSpPr>
        <p:spPr>
          <a:xfrm flipV="1">
            <a:off x="3714750" y="3581400"/>
            <a:ext cx="1152525" cy="346364"/>
          </a:xfrm>
          <a:prstGeom prst="lin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7" name="Oval 16"/>
          <p:cNvSpPr/>
          <p:nvPr/>
        </p:nvSpPr>
        <p:spPr>
          <a:xfrm>
            <a:off x="7086600" y="3048000"/>
            <a:ext cx="1600200" cy="609600"/>
          </a:xfrm>
          <a:prstGeom prst="ellipse">
            <a:avLst/>
          </a:prstGeom>
          <a:ln w="53975" cmpd="dbl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Telp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4" idx="0"/>
            <a:endCxn id="17" idx="4"/>
          </p:cNvCxnSpPr>
          <p:nvPr/>
        </p:nvCxnSpPr>
        <p:spPr>
          <a:xfrm flipV="1">
            <a:off x="4457700" y="3657600"/>
            <a:ext cx="3429000" cy="16071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09600" y="4634340"/>
            <a:ext cx="1600200" cy="609600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</a:rPr>
              <a:t>Usia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9" idx="6"/>
            <a:endCxn id="4" idx="0"/>
          </p:cNvCxnSpPr>
          <p:nvPr/>
        </p:nvCxnSpPr>
        <p:spPr>
          <a:xfrm>
            <a:off x="2209800" y="4939140"/>
            <a:ext cx="2247900" cy="3255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245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Tentukan entitas-entitas dan atributnya dari proses transaksi yang terjadi di ‘Supermarket’ (jual beli), </a:t>
            </a:r>
            <a:endParaRPr lang="id-ID" dirty="0"/>
          </a:p>
          <a:p>
            <a:r>
              <a:rPr lang="en-US" dirty="0" err="1"/>
              <a:t>Sebutkan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jelaskan</a:t>
            </a:r>
            <a:r>
              <a:rPr lang="en-US" dirty="0"/>
              <a:t> </a:t>
            </a:r>
            <a:r>
              <a:rPr lang="en-US" dirty="0" err="1"/>
              <a:t>mana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pengenal</a:t>
            </a:r>
            <a:r>
              <a:rPr lang="en-US" dirty="0"/>
              <a:t>, </a:t>
            </a:r>
            <a:r>
              <a:rPr lang="en-US" dirty="0" err="1"/>
              <a:t>komposit</a:t>
            </a:r>
            <a:r>
              <a:rPr lang="en-US" dirty="0"/>
              <a:t>,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turunan</a:t>
            </a:r>
            <a:endParaRPr lang="en-US" dirty="0"/>
          </a:p>
          <a:p>
            <a:r>
              <a:rPr lang="en-US" dirty="0" err="1"/>
              <a:t>Gambarkan</a:t>
            </a:r>
            <a:r>
              <a:rPr lang="en-US" dirty="0"/>
              <a:t> diagram E-R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yang </a:t>
            </a:r>
            <a:r>
              <a:rPr lang="en-US" dirty="0" err="1"/>
              <a:t>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50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Relasi</a:t>
            </a:r>
            <a:r>
              <a:rPr lang="en-US" dirty="0"/>
              <a:t> (</a:t>
            </a:r>
            <a:r>
              <a:rPr lang="en-US" dirty="0" err="1"/>
              <a:t>Hubungan</a:t>
            </a:r>
            <a:r>
              <a:rPr lang="en-US" dirty="0"/>
              <a:t>)</a:t>
            </a:r>
          </a:p>
          <a:p>
            <a:r>
              <a:rPr lang="en-US" dirty="0" err="1"/>
              <a:t>Def</a:t>
            </a:r>
            <a:r>
              <a:rPr lang="en-US" dirty="0"/>
              <a:t>: </a:t>
            </a:r>
            <a:r>
              <a:rPr lang="en-US" dirty="0" err="1"/>
              <a:t>Keterkaitan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entitas</a:t>
            </a:r>
            <a:endParaRPr lang="en-US" dirty="0"/>
          </a:p>
          <a:p>
            <a:r>
              <a:rPr lang="en-US" dirty="0" err="1"/>
              <a:t>Jenis</a:t>
            </a:r>
            <a:r>
              <a:rPr lang="en-US" dirty="0"/>
              <a:t>: one-to-one, one-to-many, many-to-one, many-to-many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0600" y="3581400"/>
            <a:ext cx="17526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DOSEN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2200" y="3581400"/>
            <a:ext cx="17526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MAHASISWA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3137188" y="3505200"/>
            <a:ext cx="2747530" cy="9906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membimbing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81000" y="5001491"/>
            <a:ext cx="14859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>
                <a:solidFill>
                  <a:schemeClr val="tx1"/>
                </a:solidFill>
              </a:rPr>
              <a:t>ID_Dosen</a:t>
            </a:r>
            <a:endParaRPr lang="en-US" sz="1400" u="sng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026226" y="5001492"/>
            <a:ext cx="1936174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Nama_Dosen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97236" y="5001492"/>
            <a:ext cx="14859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NIM</a:t>
            </a:r>
          </a:p>
        </p:txBody>
      </p:sp>
      <p:sp>
        <p:nvSpPr>
          <p:cNvPr id="11" name="Oval 10"/>
          <p:cNvSpPr/>
          <p:nvPr/>
        </p:nvSpPr>
        <p:spPr>
          <a:xfrm>
            <a:off x="7162800" y="4994564"/>
            <a:ext cx="16383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Nama_Mhs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4" idx="2"/>
            <a:endCxn id="7" idx="0"/>
          </p:cNvCxnSpPr>
          <p:nvPr/>
        </p:nvCxnSpPr>
        <p:spPr>
          <a:xfrm flipH="1">
            <a:off x="1123950" y="4419600"/>
            <a:ext cx="742950" cy="58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9" idx="0"/>
          </p:cNvCxnSpPr>
          <p:nvPr/>
        </p:nvCxnSpPr>
        <p:spPr>
          <a:xfrm>
            <a:off x="1866900" y="4419600"/>
            <a:ext cx="1127413" cy="58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350577" y="4412673"/>
            <a:ext cx="742950" cy="58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2"/>
            <a:endCxn id="11" idx="0"/>
          </p:cNvCxnSpPr>
          <p:nvPr/>
        </p:nvCxnSpPr>
        <p:spPr>
          <a:xfrm>
            <a:off x="7048500" y="4419600"/>
            <a:ext cx="933450" cy="57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5" idx="1"/>
          </p:cNvCxnSpPr>
          <p:nvPr/>
        </p:nvCxnSpPr>
        <p:spPr>
          <a:xfrm>
            <a:off x="2769177" y="4000500"/>
            <a:ext cx="36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3"/>
            <a:endCxn id="6" idx="1"/>
          </p:cNvCxnSpPr>
          <p:nvPr/>
        </p:nvCxnSpPr>
        <p:spPr>
          <a:xfrm>
            <a:off x="5884718" y="4000500"/>
            <a:ext cx="2874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19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9395"/>
            <a:ext cx="47523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10145"/>
            <a:ext cx="375979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90600" y="5105400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Relasi</a:t>
            </a:r>
            <a:r>
              <a:rPr lang="en-US" b="1" dirty="0"/>
              <a:t> one-to-one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1569184"/>
            <a:ext cx="441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Relasi</a:t>
            </a:r>
            <a:r>
              <a:rPr lang="en-US" sz="2000" b="1" dirty="0"/>
              <a:t> one-to-one (1:1):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anggota</a:t>
            </a:r>
            <a:r>
              <a:rPr lang="en-US" sz="2000" dirty="0"/>
              <a:t> </a:t>
            </a:r>
            <a:r>
              <a:rPr lang="en-US" sz="2000" dirty="0" err="1"/>
              <a:t>entitas</a:t>
            </a:r>
            <a:r>
              <a:rPr lang="en-US" sz="2000" dirty="0"/>
              <a:t> A paling </a:t>
            </a:r>
            <a:r>
              <a:rPr lang="en-US" sz="2000" dirty="0" err="1"/>
              <a:t>banyak</a:t>
            </a:r>
            <a:r>
              <a:rPr lang="en-US" sz="2000" dirty="0"/>
              <a:t> </a:t>
            </a:r>
            <a:r>
              <a:rPr lang="en-US" sz="2000" dirty="0" err="1"/>
              <a:t>berhubungan</a:t>
            </a:r>
            <a:r>
              <a:rPr lang="en-US" sz="2000" dirty="0"/>
              <a:t>/ </a:t>
            </a:r>
            <a:r>
              <a:rPr lang="en-US" sz="2000" dirty="0" err="1"/>
              <a:t>berpasangan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anggota</a:t>
            </a:r>
            <a:r>
              <a:rPr lang="en-US" sz="2000" dirty="0"/>
              <a:t> </a:t>
            </a:r>
            <a:r>
              <a:rPr lang="en-US" sz="2000" dirty="0" err="1"/>
              <a:t>entitas</a:t>
            </a:r>
            <a:r>
              <a:rPr lang="en-US" sz="2000" dirty="0"/>
              <a:t> B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6461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1000" cy="4873752"/>
          </a:xfrm>
        </p:spPr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one-to-many (1:M) :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berpasangan</a:t>
            </a:r>
            <a:r>
              <a:rPr lang="en-US" dirty="0"/>
              <a:t> dg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B,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B </a:t>
            </a:r>
            <a:r>
              <a:rPr lang="en-US" dirty="0" err="1"/>
              <a:t>berpasangan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76600"/>
            <a:ext cx="3699914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76600"/>
            <a:ext cx="400453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16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database :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(SI)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penting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SI:</a:t>
            </a:r>
            <a:br>
              <a:rPr lang="en-US" dirty="0"/>
            </a:br>
            <a:r>
              <a:rPr lang="en-US" dirty="0"/>
              <a:t>Amazon, FedEx, JNE, Garuda Indonesia Online Ticketing, SIAKAD UNS </a:t>
            </a:r>
            <a:r>
              <a:rPr lang="en-US" dirty="0" err="1"/>
              <a:t>dll</a:t>
            </a:r>
            <a:r>
              <a:rPr lang="en-US" dirty="0"/>
              <a:t> </a:t>
            </a:r>
          </a:p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- data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informasi</a:t>
            </a:r>
            <a:br>
              <a:rPr lang="en-US" dirty="0"/>
            </a:br>
            <a:r>
              <a:rPr lang="en-US" dirty="0" err="1"/>
              <a:t>Carilah</a:t>
            </a:r>
            <a:r>
              <a:rPr lang="en-US" dirty="0"/>
              <a:t>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!!!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0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many-to-one (M:1) :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A </a:t>
            </a:r>
            <a:r>
              <a:rPr lang="en-US" dirty="0" err="1"/>
              <a:t>berpasangan</a:t>
            </a:r>
            <a:r>
              <a:rPr lang="en-US" dirty="0"/>
              <a:t> dg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B,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B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berpasangan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A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59282"/>
            <a:ext cx="339207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695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many-to-many (M:M) :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berpasangan</a:t>
            </a:r>
            <a:r>
              <a:rPr lang="en-US" dirty="0"/>
              <a:t> dg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B,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B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berpasangan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A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1" y="3291032"/>
            <a:ext cx="3516669" cy="334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560" y="3291033"/>
            <a:ext cx="4219440" cy="334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529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Variasi</a:t>
            </a:r>
            <a:r>
              <a:rPr lang="en-US" dirty="0"/>
              <a:t> Diagram E-R</a:t>
            </a:r>
          </a:p>
        </p:txBody>
      </p:sp>
      <p:sp>
        <p:nvSpPr>
          <p:cNvPr id="4" name="Rectangle 3"/>
          <p:cNvSpPr/>
          <p:nvPr/>
        </p:nvSpPr>
        <p:spPr>
          <a:xfrm>
            <a:off x="847725" y="2826327"/>
            <a:ext cx="17526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DOSEN</a:t>
            </a:r>
          </a:p>
        </p:txBody>
      </p:sp>
      <p:sp>
        <p:nvSpPr>
          <p:cNvPr id="5" name="Rectangle 4"/>
          <p:cNvSpPr/>
          <p:nvPr/>
        </p:nvSpPr>
        <p:spPr>
          <a:xfrm>
            <a:off x="6029325" y="2826327"/>
            <a:ext cx="17526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MAHASISWA</a:t>
            </a:r>
          </a:p>
        </p:txBody>
      </p:sp>
      <p:sp>
        <p:nvSpPr>
          <p:cNvPr id="6" name="Flowchart: Decision 5"/>
          <p:cNvSpPr/>
          <p:nvPr/>
        </p:nvSpPr>
        <p:spPr>
          <a:xfrm>
            <a:off x="2994313" y="2750127"/>
            <a:ext cx="2747530" cy="9906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membimbing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38125" y="4246418"/>
            <a:ext cx="14859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>
                <a:solidFill>
                  <a:schemeClr val="tx1"/>
                </a:solidFill>
              </a:rPr>
              <a:t>ID_Dosen</a:t>
            </a:r>
            <a:endParaRPr lang="en-US" sz="1400" u="sng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883351" y="4246419"/>
            <a:ext cx="1936174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Nama_Dosen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454361" y="4246419"/>
            <a:ext cx="14859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NIM</a:t>
            </a:r>
          </a:p>
        </p:txBody>
      </p:sp>
      <p:sp>
        <p:nvSpPr>
          <p:cNvPr id="10" name="Oval 9"/>
          <p:cNvSpPr/>
          <p:nvPr/>
        </p:nvSpPr>
        <p:spPr>
          <a:xfrm>
            <a:off x="7019925" y="4239491"/>
            <a:ext cx="16383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Nama_Mhs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4" idx="2"/>
            <a:endCxn id="7" idx="0"/>
          </p:cNvCxnSpPr>
          <p:nvPr/>
        </p:nvCxnSpPr>
        <p:spPr>
          <a:xfrm flipH="1">
            <a:off x="981075" y="3664527"/>
            <a:ext cx="742950" cy="58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2"/>
            <a:endCxn id="8" idx="0"/>
          </p:cNvCxnSpPr>
          <p:nvPr/>
        </p:nvCxnSpPr>
        <p:spPr>
          <a:xfrm>
            <a:off x="1724025" y="3664527"/>
            <a:ext cx="1127413" cy="58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207702" y="3657600"/>
            <a:ext cx="742950" cy="58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2"/>
            <a:endCxn id="10" idx="0"/>
          </p:cNvCxnSpPr>
          <p:nvPr/>
        </p:nvCxnSpPr>
        <p:spPr>
          <a:xfrm>
            <a:off x="6905625" y="3664527"/>
            <a:ext cx="933450" cy="57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6" idx="1"/>
          </p:cNvCxnSpPr>
          <p:nvPr/>
        </p:nvCxnSpPr>
        <p:spPr>
          <a:xfrm>
            <a:off x="2626302" y="3245427"/>
            <a:ext cx="36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3"/>
            <a:endCxn id="5" idx="1"/>
          </p:cNvCxnSpPr>
          <p:nvPr/>
        </p:nvCxnSpPr>
        <p:spPr>
          <a:xfrm>
            <a:off x="5741843" y="3245427"/>
            <a:ext cx="2874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6302" y="289560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878723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513765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847725" y="1724885"/>
            <a:ext cx="17526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DOSEN</a:t>
            </a:r>
          </a:p>
        </p:txBody>
      </p:sp>
      <p:sp>
        <p:nvSpPr>
          <p:cNvPr id="5" name="Rectangle 4"/>
          <p:cNvSpPr/>
          <p:nvPr/>
        </p:nvSpPr>
        <p:spPr>
          <a:xfrm>
            <a:off x="6029325" y="1724885"/>
            <a:ext cx="17526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MAHASISWA</a:t>
            </a:r>
          </a:p>
        </p:txBody>
      </p:sp>
      <p:sp>
        <p:nvSpPr>
          <p:cNvPr id="6" name="Flowchart: Decision 5"/>
          <p:cNvSpPr/>
          <p:nvPr/>
        </p:nvSpPr>
        <p:spPr>
          <a:xfrm>
            <a:off x="2994313" y="1648685"/>
            <a:ext cx="2747530" cy="9906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membimbing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38125" y="3144976"/>
            <a:ext cx="14859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>
                <a:solidFill>
                  <a:schemeClr val="tx1"/>
                </a:solidFill>
              </a:rPr>
              <a:t>ID_Dosen</a:t>
            </a:r>
            <a:endParaRPr lang="en-US" sz="1400" u="sng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883351" y="3144977"/>
            <a:ext cx="1936174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Nama_Dosen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454361" y="3144977"/>
            <a:ext cx="14859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NIM</a:t>
            </a:r>
          </a:p>
        </p:txBody>
      </p:sp>
      <p:sp>
        <p:nvSpPr>
          <p:cNvPr id="10" name="Oval 9"/>
          <p:cNvSpPr/>
          <p:nvPr/>
        </p:nvSpPr>
        <p:spPr>
          <a:xfrm>
            <a:off x="7019925" y="3138049"/>
            <a:ext cx="16383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Nama_Mhs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4" idx="2"/>
            <a:endCxn id="7" idx="0"/>
          </p:cNvCxnSpPr>
          <p:nvPr/>
        </p:nvCxnSpPr>
        <p:spPr>
          <a:xfrm flipH="1">
            <a:off x="981075" y="2563085"/>
            <a:ext cx="742950" cy="58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2"/>
            <a:endCxn id="8" idx="0"/>
          </p:cNvCxnSpPr>
          <p:nvPr/>
        </p:nvCxnSpPr>
        <p:spPr>
          <a:xfrm>
            <a:off x="1724025" y="2563085"/>
            <a:ext cx="1127413" cy="58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207702" y="2556158"/>
            <a:ext cx="742950" cy="58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2"/>
            <a:endCxn id="10" idx="0"/>
          </p:cNvCxnSpPr>
          <p:nvPr/>
        </p:nvCxnSpPr>
        <p:spPr>
          <a:xfrm>
            <a:off x="6905625" y="2563085"/>
            <a:ext cx="933450" cy="57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6" idx="1"/>
          </p:cNvCxnSpPr>
          <p:nvPr/>
        </p:nvCxnSpPr>
        <p:spPr>
          <a:xfrm>
            <a:off x="2626302" y="2143985"/>
            <a:ext cx="36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3"/>
            <a:endCxn id="5" idx="1"/>
          </p:cNvCxnSpPr>
          <p:nvPr/>
        </p:nvCxnSpPr>
        <p:spPr>
          <a:xfrm>
            <a:off x="5741843" y="2143985"/>
            <a:ext cx="2874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6302" y="1794158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1724885"/>
            <a:ext cx="40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∞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847725" y="4523508"/>
            <a:ext cx="17526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DOSEN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07702" y="4523510"/>
            <a:ext cx="1752600" cy="83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MAHASISWA</a:t>
            </a:r>
          </a:p>
        </p:txBody>
      </p:sp>
      <p:sp>
        <p:nvSpPr>
          <p:cNvPr id="21" name="Flowchart: Decision 20"/>
          <p:cNvSpPr/>
          <p:nvPr/>
        </p:nvSpPr>
        <p:spPr>
          <a:xfrm>
            <a:off x="2994313" y="4447308"/>
            <a:ext cx="2747530" cy="9906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membimbing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38125" y="5943599"/>
            <a:ext cx="14859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>
                <a:solidFill>
                  <a:schemeClr val="tx1"/>
                </a:solidFill>
              </a:rPr>
              <a:t>ID_Dosen</a:t>
            </a:r>
            <a:endParaRPr lang="en-US" sz="1400" u="sng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883351" y="5943600"/>
            <a:ext cx="1936174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Nama_Dosen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454361" y="5943600"/>
            <a:ext cx="14859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NIM</a:t>
            </a:r>
          </a:p>
        </p:txBody>
      </p:sp>
      <p:sp>
        <p:nvSpPr>
          <p:cNvPr id="25" name="Oval 24"/>
          <p:cNvSpPr/>
          <p:nvPr/>
        </p:nvSpPr>
        <p:spPr>
          <a:xfrm>
            <a:off x="7019925" y="5936672"/>
            <a:ext cx="16383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Nama_Mhs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9" idx="2"/>
            <a:endCxn id="22" idx="0"/>
          </p:cNvCxnSpPr>
          <p:nvPr/>
        </p:nvCxnSpPr>
        <p:spPr>
          <a:xfrm flipH="1">
            <a:off x="981075" y="5361708"/>
            <a:ext cx="742950" cy="58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2"/>
            <a:endCxn id="23" idx="0"/>
          </p:cNvCxnSpPr>
          <p:nvPr/>
        </p:nvCxnSpPr>
        <p:spPr>
          <a:xfrm>
            <a:off x="1724025" y="5361708"/>
            <a:ext cx="1127413" cy="58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207702" y="5354781"/>
            <a:ext cx="742950" cy="58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  <a:endCxn id="25" idx="0"/>
          </p:cNvCxnSpPr>
          <p:nvPr/>
        </p:nvCxnSpPr>
        <p:spPr>
          <a:xfrm>
            <a:off x="7084002" y="5361710"/>
            <a:ext cx="755073" cy="574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1" idx="1"/>
          </p:cNvCxnSpPr>
          <p:nvPr/>
        </p:nvCxnSpPr>
        <p:spPr>
          <a:xfrm>
            <a:off x="2626302" y="4942608"/>
            <a:ext cx="368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1" idx="3"/>
            <a:endCxn id="20" idx="1"/>
          </p:cNvCxnSpPr>
          <p:nvPr/>
        </p:nvCxnSpPr>
        <p:spPr>
          <a:xfrm>
            <a:off x="5741843" y="4942608"/>
            <a:ext cx="46585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667000" y="4752110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736270" y="4752105"/>
            <a:ext cx="0" cy="38100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Oval 40"/>
          <p:cNvSpPr/>
          <p:nvPr/>
        </p:nvSpPr>
        <p:spPr>
          <a:xfrm>
            <a:off x="5885584" y="4873330"/>
            <a:ext cx="157494" cy="1574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41" idx="6"/>
          </p:cNvCxnSpPr>
          <p:nvPr/>
        </p:nvCxnSpPr>
        <p:spPr>
          <a:xfrm flipV="1">
            <a:off x="6043078" y="4752110"/>
            <a:ext cx="154233" cy="199967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Straight Connector 44"/>
          <p:cNvCxnSpPr>
            <a:stCxn id="41" idx="6"/>
          </p:cNvCxnSpPr>
          <p:nvPr/>
        </p:nvCxnSpPr>
        <p:spPr>
          <a:xfrm>
            <a:off x="6043078" y="4952077"/>
            <a:ext cx="164624" cy="18103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81000" y="4114800"/>
            <a:ext cx="8277225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1" idx="6"/>
            <a:endCxn id="20" idx="1"/>
          </p:cNvCxnSpPr>
          <p:nvPr/>
        </p:nvCxnSpPr>
        <p:spPr>
          <a:xfrm flipV="1">
            <a:off x="6043078" y="4942610"/>
            <a:ext cx="164624" cy="94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220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77200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Kardinalitas</a:t>
            </a:r>
            <a:endParaRPr lang="en-US" dirty="0"/>
          </a:p>
          <a:p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yang </a:t>
            </a:r>
            <a:r>
              <a:rPr lang="en-US" dirty="0" err="1"/>
              <a:t>dikaitkan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lain</a:t>
            </a:r>
          </a:p>
          <a:p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: </a:t>
            </a:r>
            <a:r>
              <a:rPr lang="en-US" dirty="0" err="1"/>
              <a:t>kekangan</a:t>
            </a:r>
            <a:r>
              <a:rPr lang="en-US" dirty="0"/>
              <a:t> </a:t>
            </a:r>
            <a:r>
              <a:rPr lang="en-US" dirty="0" err="1"/>
              <a:t>kardinalitas</a:t>
            </a:r>
            <a:r>
              <a:rPr lang="en-US" dirty="0"/>
              <a:t>, </a:t>
            </a:r>
            <a:r>
              <a:rPr lang="en-US" dirty="0" err="1"/>
              <a:t>rasio</a:t>
            </a:r>
            <a:r>
              <a:rPr lang="en-US" dirty="0"/>
              <a:t> </a:t>
            </a:r>
            <a:r>
              <a:rPr lang="en-US" dirty="0" err="1"/>
              <a:t>kardinalitas</a:t>
            </a:r>
            <a:r>
              <a:rPr lang="en-US" dirty="0"/>
              <a:t>, </a:t>
            </a:r>
            <a:r>
              <a:rPr lang="en-US" dirty="0" err="1"/>
              <a:t>pemetaan</a:t>
            </a:r>
            <a:r>
              <a:rPr lang="en-US" dirty="0"/>
              <a:t> </a:t>
            </a:r>
            <a:r>
              <a:rPr lang="en-US" dirty="0" err="1"/>
              <a:t>kardinalitas</a:t>
            </a:r>
            <a:endParaRPr lang="en-US" dirty="0"/>
          </a:p>
          <a:p>
            <a:r>
              <a:rPr lang="en-US" dirty="0" err="1"/>
              <a:t>Kardinalitas</a:t>
            </a:r>
            <a:r>
              <a:rPr lang="en-US" dirty="0"/>
              <a:t> Minimum: </a:t>
            </a:r>
            <a:r>
              <a:rPr lang="en-US" dirty="0" err="1"/>
              <a:t>jumlah</a:t>
            </a:r>
            <a:r>
              <a:rPr lang="en-US" dirty="0"/>
              <a:t> minimum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dikaitkan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lain. </a:t>
            </a:r>
            <a:r>
              <a:rPr lang="en-US" dirty="0" err="1"/>
              <a:t>Nilainya</a:t>
            </a:r>
            <a:r>
              <a:rPr lang="en-US" dirty="0"/>
              <a:t>: 0 </a:t>
            </a:r>
            <a:r>
              <a:rPr lang="en-US" dirty="0" err="1"/>
              <a:t>atau</a:t>
            </a:r>
            <a:r>
              <a:rPr lang="en-US" dirty="0"/>
              <a:t> 1</a:t>
            </a:r>
          </a:p>
          <a:p>
            <a:r>
              <a:rPr lang="en-US" dirty="0" err="1"/>
              <a:t>Kardinalitas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: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dikaitkan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lain. </a:t>
            </a:r>
            <a:r>
              <a:rPr lang="en-US" dirty="0" err="1"/>
              <a:t>Nilainya</a:t>
            </a:r>
            <a:r>
              <a:rPr lang="en-US" dirty="0"/>
              <a:t>: 1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32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55" y="1447800"/>
            <a:ext cx="5943600" cy="516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696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:</a:t>
            </a:r>
          </a:p>
          <a:p>
            <a:r>
              <a:rPr lang="en-US" dirty="0"/>
              <a:t>Unary :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	</a:t>
            </a:r>
          </a:p>
          <a:p>
            <a:r>
              <a:rPr lang="en-US" dirty="0"/>
              <a:t>Binary :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entitas</a:t>
            </a:r>
            <a:endParaRPr lang="en-US" dirty="0"/>
          </a:p>
          <a:p>
            <a:r>
              <a:rPr lang="en-US" dirty="0"/>
              <a:t>Tertiary: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89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Unary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5638800" cy="44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732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4819"/>
            <a:ext cx="5562600" cy="449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Unary</a:t>
            </a:r>
          </a:p>
        </p:txBody>
      </p:sp>
    </p:spTree>
    <p:extLst>
      <p:ext uri="{BB962C8B-B14F-4D97-AF65-F5344CB8AC3E}">
        <p14:creationId xmlns:p14="http://schemas.microsoft.com/office/powerpoint/2010/main" val="1634254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Binary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4343400" cy="45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66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Data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365026"/>
              </p:ext>
            </p:extLst>
          </p:nvPr>
        </p:nvGraphicFramePr>
        <p:xfrm>
          <a:off x="609600" y="2209800"/>
          <a:ext cx="7391400" cy="3741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Definisi</a:t>
                      </a:r>
                      <a:r>
                        <a:rPr lang="en-US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en-US" dirty="0" err="1"/>
                        <a:t>Fakta-fakta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mentah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mewakili</a:t>
                      </a:r>
                      <a:r>
                        <a:rPr lang="en-US" dirty="0"/>
                        <a:t> kejadian2 </a:t>
                      </a:r>
                      <a:r>
                        <a:rPr lang="en-US" dirty="0" err="1"/>
                        <a:t>yg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berlangsung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dlm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organisasi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lingkungan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fisik</a:t>
                      </a:r>
                      <a:r>
                        <a:rPr lang="en-US" baseline="0" dirty="0"/>
                        <a:t> </a:t>
                      </a:r>
                      <a:r>
                        <a:rPr lang="en-US" u="sng" baseline="0" dirty="0" err="1"/>
                        <a:t>sblm</a:t>
                      </a:r>
                      <a:r>
                        <a:rPr lang="en-US" u="sng" baseline="0" dirty="0"/>
                        <a:t> </a:t>
                      </a:r>
                      <a:r>
                        <a:rPr lang="en-US" u="sng" baseline="0" dirty="0" err="1"/>
                        <a:t>ditata</a:t>
                      </a:r>
                      <a:r>
                        <a:rPr lang="en-US" u="sng" baseline="0" dirty="0"/>
                        <a:t> </a:t>
                      </a:r>
                      <a:r>
                        <a:rPr lang="en-US" u="sng" baseline="0" dirty="0" err="1"/>
                        <a:t>dan</a:t>
                      </a:r>
                      <a:r>
                        <a:rPr lang="en-US" u="sng" baseline="0" dirty="0"/>
                        <a:t> </a:t>
                      </a:r>
                      <a:r>
                        <a:rPr lang="en-US" u="sng" baseline="0" dirty="0" err="1"/>
                        <a:t>diatur</a:t>
                      </a:r>
                      <a:r>
                        <a:rPr lang="en-US" u="sng" baseline="0" dirty="0"/>
                        <a:t> </a:t>
                      </a:r>
                      <a:r>
                        <a:rPr lang="en-US" baseline="0" dirty="0" err="1"/>
                        <a:t>ke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dalam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bentuk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dapat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dipahami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Laudon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Laudon</a:t>
                      </a:r>
                      <a:r>
                        <a:rPr lang="en-US" dirty="0"/>
                        <a:t> (1998)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en-US" dirty="0" err="1"/>
                        <a:t>Deskripsi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ttg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benda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kejadian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aktifitas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transaksi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yg</a:t>
                      </a:r>
                      <a:r>
                        <a:rPr lang="en-US" baseline="0" dirty="0"/>
                        <a:t> </a:t>
                      </a:r>
                      <a:r>
                        <a:rPr lang="en-US" u="sng" baseline="0" dirty="0" err="1"/>
                        <a:t>tdk</a:t>
                      </a:r>
                      <a:r>
                        <a:rPr lang="en-US" u="sng" baseline="0" dirty="0"/>
                        <a:t> </a:t>
                      </a:r>
                      <a:r>
                        <a:rPr lang="en-US" u="sng" baseline="0" dirty="0" err="1"/>
                        <a:t>mempunyai</a:t>
                      </a:r>
                      <a:r>
                        <a:rPr lang="en-US" u="sng" baseline="0" dirty="0"/>
                        <a:t> </a:t>
                      </a:r>
                      <a:r>
                        <a:rPr lang="en-US" u="sng" baseline="0" dirty="0" err="1"/>
                        <a:t>makna</a:t>
                      </a:r>
                      <a:r>
                        <a:rPr lang="en-US" u="sng" baseline="0" dirty="0"/>
                        <a:t> </a:t>
                      </a:r>
                      <a:r>
                        <a:rPr lang="en-US" baseline="0" dirty="0" err="1"/>
                        <a:t>atau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tdk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berpengaruh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scr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langsung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kpd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pemakai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Kadir</a:t>
                      </a:r>
                      <a:r>
                        <a:rPr lang="en-US" dirty="0"/>
                        <a:t> (2003)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en-US" u="sng" dirty="0" err="1"/>
                        <a:t>Fakta</a:t>
                      </a:r>
                      <a:r>
                        <a:rPr lang="en-US" u="sng" dirty="0"/>
                        <a:t>, </a:t>
                      </a:r>
                      <a:r>
                        <a:rPr lang="en-US" u="sng" dirty="0" err="1"/>
                        <a:t>angka</a:t>
                      </a:r>
                      <a:r>
                        <a:rPr lang="en-US" u="sng" dirty="0"/>
                        <a:t> </a:t>
                      </a:r>
                      <a:r>
                        <a:rPr lang="en-US" u="sng" dirty="0" err="1"/>
                        <a:t>bahkan</a:t>
                      </a:r>
                      <a:r>
                        <a:rPr lang="en-US" u="sng" dirty="0"/>
                        <a:t> </a:t>
                      </a:r>
                      <a:r>
                        <a:rPr lang="en-US" u="sng" dirty="0" err="1"/>
                        <a:t>simbol</a:t>
                      </a:r>
                      <a:r>
                        <a:rPr lang="en-US" u="sng" dirty="0"/>
                        <a:t> </a:t>
                      </a:r>
                      <a:r>
                        <a:rPr lang="en-US" u="sng" dirty="0" err="1"/>
                        <a:t>mentah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merupakan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masukan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bagi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suatu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sistem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informasi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Wilkinson (1992)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437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Tertiary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10220"/>
            <a:ext cx="5867400" cy="4557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172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Relasi</a:t>
            </a:r>
            <a:endParaRPr lang="en-US" dirty="0"/>
          </a:p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relasi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820398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547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Asosiatif</a:t>
            </a:r>
            <a:endParaRPr lang="en-US" dirty="0"/>
          </a:p>
          <a:p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punya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Asosiatif</a:t>
            </a:r>
            <a:endParaRPr lang="en-US" dirty="0"/>
          </a:p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beratribut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Asosiatif</a:t>
            </a:r>
            <a:r>
              <a:rPr lang="en-US" dirty="0"/>
              <a:t>? </a:t>
            </a:r>
            <a:r>
              <a:rPr lang="en-US" dirty="0" err="1"/>
              <a:t>Ya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many-to-many</a:t>
            </a:r>
          </a:p>
        </p:txBody>
      </p:sp>
    </p:spTree>
    <p:extLst>
      <p:ext uri="{BB962C8B-B14F-4D97-AF65-F5344CB8AC3E}">
        <p14:creationId xmlns:p14="http://schemas.microsoft.com/office/powerpoint/2010/main" val="3032261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14974"/>
            <a:ext cx="8534400" cy="4814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878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600200"/>
            <a:ext cx="1447800" cy="609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62200" y="1600200"/>
            <a:ext cx="1447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9600" y="2590800"/>
            <a:ext cx="14478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62200" y="2590800"/>
            <a:ext cx="1447800" cy="685800"/>
          </a:xfrm>
          <a:prstGeom prst="ellipse">
            <a:avLst/>
          </a:prstGeom>
          <a:noFill/>
          <a:ln w="5080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1751111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MATAKULIAH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0016" y="2779811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err="1"/>
              <a:t>Kode_MK</a:t>
            </a:r>
            <a:endParaRPr lang="en-US" sz="1400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2583398" y="1749135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Nama_MK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625076" y="2762492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Prasyarat</a:t>
            </a:r>
            <a:endParaRPr lang="en-US" sz="1400" dirty="0"/>
          </a:p>
        </p:txBody>
      </p:sp>
      <p:cxnSp>
        <p:nvCxnSpPr>
          <p:cNvPr id="14" name="Straight Connector 13"/>
          <p:cNvCxnSpPr>
            <a:stCxn id="9" idx="3"/>
          </p:cNvCxnSpPr>
          <p:nvPr/>
        </p:nvCxnSpPr>
        <p:spPr>
          <a:xfrm flipV="1">
            <a:off x="2102316" y="1903023"/>
            <a:ext cx="259884" cy="1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8" idx="1"/>
          </p:cNvCxnSpPr>
          <p:nvPr/>
        </p:nvCxnSpPr>
        <p:spPr>
          <a:xfrm>
            <a:off x="2057400" y="2209800"/>
            <a:ext cx="516825" cy="48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" idx="2"/>
            <a:endCxn id="7" idx="0"/>
          </p:cNvCxnSpPr>
          <p:nvPr/>
        </p:nvCxnSpPr>
        <p:spPr>
          <a:xfrm>
            <a:off x="1333500" y="220980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62744"/>
            <a:ext cx="4659334" cy="348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4902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Model E-R</a:t>
            </a:r>
          </a:p>
          <a:p>
            <a:r>
              <a:rPr lang="en-US" dirty="0"/>
              <a:t>Fan Trap : </a:t>
            </a:r>
            <a:r>
              <a:rPr lang="en-US" dirty="0" err="1"/>
              <a:t>jebakan</a:t>
            </a:r>
            <a:r>
              <a:rPr lang="en-US" dirty="0"/>
              <a:t> yang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rancu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95600"/>
            <a:ext cx="572834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792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43050"/>
            <a:ext cx="7573556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219200" y="4138180"/>
            <a:ext cx="381000" cy="3714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921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21" y="1773590"/>
            <a:ext cx="7614179" cy="4855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305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1" y="1524000"/>
            <a:ext cx="8477379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138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Chasm Trap : </a:t>
            </a:r>
            <a:r>
              <a:rPr lang="en-US" dirty="0" err="1"/>
              <a:t>jebakan</a:t>
            </a:r>
            <a:r>
              <a:rPr lang="en-US" dirty="0"/>
              <a:t> yang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relasi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6096000" cy="4250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338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98636"/>
              </p:ext>
            </p:extLst>
          </p:nvPr>
        </p:nvGraphicFramePr>
        <p:xfrm>
          <a:off x="609600" y="2209800"/>
          <a:ext cx="7391400" cy="3600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 err="1"/>
                        <a:t>Definisi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Informasi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en-US" u="sng" dirty="0"/>
                        <a:t>Data </a:t>
                      </a:r>
                      <a:r>
                        <a:rPr lang="en-US" u="sng" dirty="0" err="1"/>
                        <a:t>yg</a:t>
                      </a:r>
                      <a:r>
                        <a:rPr lang="en-US" u="sng" dirty="0"/>
                        <a:t> </a:t>
                      </a:r>
                      <a:r>
                        <a:rPr lang="en-US" u="sng" dirty="0" err="1"/>
                        <a:t>telah</a:t>
                      </a:r>
                      <a:r>
                        <a:rPr lang="en-US" u="sng" baseline="0" dirty="0"/>
                        <a:t> </a:t>
                      </a:r>
                      <a:r>
                        <a:rPr lang="en-US" u="sng" baseline="0" dirty="0" err="1"/>
                        <a:t>diolah</a:t>
                      </a:r>
                      <a:r>
                        <a:rPr lang="en-US" u="sng" baseline="0" dirty="0"/>
                        <a:t> </a:t>
                      </a:r>
                      <a:r>
                        <a:rPr lang="en-US" baseline="0" dirty="0" err="1"/>
                        <a:t>menjadi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bentuk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yg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bermakna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dan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berguna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bagi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manusia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Laudon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Laudon</a:t>
                      </a:r>
                      <a:r>
                        <a:rPr lang="en-US" dirty="0"/>
                        <a:t> (1998)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en-US" dirty="0"/>
                        <a:t>Data </a:t>
                      </a:r>
                      <a:r>
                        <a:rPr lang="en-US" dirty="0" err="1"/>
                        <a:t>yg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diproses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sedemikian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rupa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shg</a:t>
                      </a:r>
                      <a:r>
                        <a:rPr lang="en-US" dirty="0"/>
                        <a:t> </a:t>
                      </a:r>
                      <a:r>
                        <a:rPr lang="en-US" u="sng" dirty="0" err="1"/>
                        <a:t>meningkatkan</a:t>
                      </a:r>
                      <a:r>
                        <a:rPr lang="en-US" u="sng" dirty="0"/>
                        <a:t> </a:t>
                      </a:r>
                      <a:r>
                        <a:rPr lang="en-US" u="sng" dirty="0" err="1"/>
                        <a:t>pengetahuan</a:t>
                      </a:r>
                      <a:r>
                        <a:rPr lang="en-US" u="sng" dirty="0"/>
                        <a:t> </a:t>
                      </a:r>
                      <a:r>
                        <a:rPr lang="en-US" dirty="0" err="1"/>
                        <a:t>seseorang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yg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memakainya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Hofer, et</a:t>
                      </a:r>
                      <a:r>
                        <a:rPr lang="en-US" baseline="0" dirty="0"/>
                        <a:t> al </a:t>
                      </a:r>
                      <a:r>
                        <a:rPr lang="en-US" dirty="0"/>
                        <a:t>(2005)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en-US" u="none" dirty="0"/>
                        <a:t>Data </a:t>
                      </a:r>
                      <a:r>
                        <a:rPr lang="en-US" u="none" dirty="0" err="1"/>
                        <a:t>yg</a:t>
                      </a:r>
                      <a:r>
                        <a:rPr lang="en-US" u="none" dirty="0"/>
                        <a:t> </a:t>
                      </a:r>
                      <a:r>
                        <a:rPr lang="en-US" u="none" dirty="0" err="1"/>
                        <a:t>telah</a:t>
                      </a:r>
                      <a:r>
                        <a:rPr lang="en-US" u="none" dirty="0"/>
                        <a:t> </a:t>
                      </a:r>
                      <a:r>
                        <a:rPr lang="en-US" u="none" dirty="0" err="1"/>
                        <a:t>diolah</a:t>
                      </a:r>
                      <a:r>
                        <a:rPr lang="en-US" u="none" dirty="0"/>
                        <a:t> </a:t>
                      </a:r>
                      <a:r>
                        <a:rPr lang="en-US" u="none" dirty="0" err="1"/>
                        <a:t>mjd</a:t>
                      </a:r>
                      <a:r>
                        <a:rPr lang="en-US" u="none" dirty="0"/>
                        <a:t> </a:t>
                      </a:r>
                      <a:r>
                        <a:rPr lang="en-US" u="none" dirty="0" err="1"/>
                        <a:t>bentuk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yg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berarti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bagi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penerimanya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none" baseline="0" dirty="0" err="1"/>
                        <a:t>dan</a:t>
                      </a:r>
                      <a:r>
                        <a:rPr lang="en-US" u="none" baseline="0" dirty="0"/>
                        <a:t> </a:t>
                      </a:r>
                      <a:r>
                        <a:rPr lang="en-US" u="sng" baseline="0" dirty="0" err="1"/>
                        <a:t>bermanfaat</a:t>
                      </a:r>
                      <a:r>
                        <a:rPr lang="en-US" u="sng" baseline="0" dirty="0"/>
                        <a:t> </a:t>
                      </a:r>
                      <a:r>
                        <a:rPr lang="en-US" u="sng" baseline="0" dirty="0" err="1"/>
                        <a:t>dlm</a:t>
                      </a:r>
                      <a:r>
                        <a:rPr lang="en-US" u="sng" baseline="0" dirty="0"/>
                        <a:t> </a:t>
                      </a:r>
                      <a:r>
                        <a:rPr lang="en-US" u="sng" baseline="0" dirty="0" err="1"/>
                        <a:t>pengambilan</a:t>
                      </a:r>
                      <a:r>
                        <a:rPr lang="en-US" u="sng" baseline="0" dirty="0"/>
                        <a:t> </a:t>
                      </a:r>
                      <a:r>
                        <a:rPr lang="en-US" u="sng" baseline="0" dirty="0" err="1"/>
                        <a:t>keputusan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Davis (1999)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455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199"/>
            <a:ext cx="7603955" cy="4459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6920345" y="4883725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31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3 – </a:t>
            </a:r>
            <a:r>
              <a:rPr lang="en-US" dirty="0" err="1"/>
              <a:t>Pemodelan</a:t>
            </a:r>
            <a:r>
              <a:rPr lang="en-US" dirty="0"/>
              <a:t> Data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7351"/>
            <a:ext cx="7239000" cy="508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185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4 – Model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Model data yang </a:t>
            </a:r>
            <a:r>
              <a:rPr lang="en-US" dirty="0" err="1"/>
              <a:t>membawa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(</a:t>
            </a:r>
            <a:r>
              <a:rPr lang="en-US" dirty="0" err="1"/>
              <a:t>tabel</a:t>
            </a:r>
            <a:r>
              <a:rPr lang="en-US" dirty="0"/>
              <a:t>)</a:t>
            </a:r>
          </a:p>
          <a:p>
            <a:r>
              <a:rPr lang="en-US" dirty="0"/>
              <a:t>RDBMS </a:t>
            </a:r>
            <a:r>
              <a:rPr lang="en-US" dirty="0" err="1"/>
              <a:t>Populer</a:t>
            </a:r>
            <a:r>
              <a:rPr lang="en-US" dirty="0"/>
              <a:t>: MS Access, FoxPro, SQL Server, Paradox, Visual Dbase, MySQL, Oracle, </a:t>
            </a:r>
            <a:r>
              <a:rPr lang="en-US" dirty="0" err="1"/>
              <a:t>Posgre</a:t>
            </a:r>
            <a:r>
              <a:rPr lang="en-US" dirty="0"/>
              <a:t> SQL, </a:t>
            </a:r>
            <a:r>
              <a:rPr lang="en-US" dirty="0" err="1"/>
              <a:t>Interbase</a:t>
            </a:r>
            <a:r>
              <a:rPr lang="en-US" dirty="0"/>
              <a:t>, Firebird</a:t>
            </a:r>
          </a:p>
          <a:p>
            <a:r>
              <a:rPr lang="en-US" dirty="0" err="1"/>
              <a:t>Komponen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Struktur</a:t>
            </a:r>
            <a:r>
              <a:rPr lang="en-US" dirty="0"/>
              <a:t> data: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berdimensi</a:t>
            </a:r>
            <a:r>
              <a:rPr lang="en-US" dirty="0"/>
              <a:t> 2 -&gt; </a:t>
            </a:r>
            <a:r>
              <a:rPr lang="en-US" dirty="0" err="1"/>
              <a:t>Kolom</a:t>
            </a:r>
            <a:r>
              <a:rPr lang="en-US" dirty="0"/>
              <a:t> + </a:t>
            </a:r>
            <a:r>
              <a:rPr lang="en-US" dirty="0" err="1"/>
              <a:t>Baris</a:t>
            </a:r>
            <a:endParaRPr lang="en-US" dirty="0"/>
          </a:p>
          <a:p>
            <a:pPr lvl="1"/>
            <a:r>
              <a:rPr lang="en-US" dirty="0" err="1"/>
              <a:t>Manipulasi</a:t>
            </a:r>
            <a:r>
              <a:rPr lang="en-US" dirty="0"/>
              <a:t> data: insert, update, delete data</a:t>
            </a:r>
          </a:p>
          <a:p>
            <a:pPr lvl="1"/>
            <a:r>
              <a:rPr lang="id-ID" dirty="0"/>
              <a:t>Aksesibilitas</a:t>
            </a:r>
            <a:r>
              <a:rPr lang="en-US" dirty="0"/>
              <a:t> data: </a:t>
            </a:r>
            <a:r>
              <a:rPr lang="en-US" dirty="0" err="1"/>
              <a:t>aturan</a:t>
            </a:r>
            <a:r>
              <a:rPr lang="en-US" dirty="0"/>
              <a:t> </a:t>
            </a:r>
            <a:r>
              <a:rPr lang="id-ID" dirty="0"/>
              <a:t>akses ke</a:t>
            </a:r>
            <a:r>
              <a:rPr lang="en-US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2806320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4 – Model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Istilah-istilah</a:t>
            </a:r>
            <a:r>
              <a:rPr lang="en-US" dirty="0"/>
              <a:t>:</a:t>
            </a:r>
          </a:p>
          <a:p>
            <a:r>
              <a:rPr lang="en-US" dirty="0" err="1"/>
              <a:t>Relasi</a:t>
            </a:r>
            <a:r>
              <a:rPr lang="en-US" dirty="0"/>
              <a:t>: </a:t>
            </a:r>
            <a:r>
              <a:rPr lang="en-US" dirty="0" err="1"/>
              <a:t>tabel</a:t>
            </a:r>
            <a:r>
              <a:rPr lang="en-US" dirty="0"/>
              <a:t>. Kumpulan </a:t>
            </a:r>
            <a:r>
              <a:rPr lang="en-US" dirty="0" err="1"/>
              <a:t>tabel</a:t>
            </a:r>
            <a:r>
              <a:rPr lang="en-US" dirty="0"/>
              <a:t> -&gt; database</a:t>
            </a:r>
          </a:p>
          <a:p>
            <a:r>
              <a:rPr lang="en-US" dirty="0" err="1"/>
              <a:t>Atribut</a:t>
            </a:r>
            <a:r>
              <a:rPr lang="en-US" dirty="0"/>
              <a:t>: </a:t>
            </a:r>
            <a:r>
              <a:rPr lang="en-US" dirty="0" err="1"/>
              <a:t>kolom</a:t>
            </a:r>
            <a:endParaRPr lang="en-US" dirty="0"/>
          </a:p>
          <a:p>
            <a:r>
              <a:rPr lang="en-US" dirty="0"/>
              <a:t>Tuple: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  <a:p>
            <a:r>
              <a:rPr lang="en-US" dirty="0"/>
              <a:t>Domain: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r>
              <a:rPr lang="en-US" dirty="0" err="1"/>
              <a:t>Derajat</a:t>
            </a:r>
            <a:r>
              <a:rPr lang="en-US" dirty="0"/>
              <a:t>: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  <a:p>
            <a:r>
              <a:rPr lang="en-US" dirty="0" err="1"/>
              <a:t>Kardinalitas</a:t>
            </a:r>
            <a:r>
              <a:rPr lang="en-US" dirty="0"/>
              <a:t>: </a:t>
            </a:r>
            <a:r>
              <a:rPr lang="en-US" dirty="0" err="1"/>
              <a:t>jumlah</a:t>
            </a:r>
            <a:r>
              <a:rPr lang="en-US" dirty="0"/>
              <a:t> tuple/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88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4 – Model Data </a:t>
            </a:r>
            <a:r>
              <a:rPr lang="en-US" dirty="0" err="1"/>
              <a:t>Relasional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94" y="1905000"/>
            <a:ext cx="4368228" cy="19379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4648200"/>
            <a:ext cx="79512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err="1"/>
              <a:t>Atribut</a:t>
            </a:r>
            <a:r>
              <a:rPr lang="en-US" dirty="0"/>
              <a:t>: {</a:t>
            </a:r>
            <a:r>
              <a:rPr lang="en-US" dirty="0" err="1"/>
              <a:t>Kode_Mahasiswa</a:t>
            </a:r>
            <a:r>
              <a:rPr lang="en-US" dirty="0"/>
              <a:t>, </a:t>
            </a:r>
            <a:r>
              <a:rPr lang="en-US" dirty="0" err="1"/>
              <a:t>Kode_MK</a:t>
            </a:r>
            <a:r>
              <a:rPr lang="en-US" dirty="0"/>
              <a:t>, </a:t>
            </a:r>
            <a:r>
              <a:rPr lang="en-US" dirty="0" err="1"/>
              <a:t>Nilai_MK</a:t>
            </a:r>
            <a:r>
              <a:rPr lang="en-US" dirty="0"/>
              <a:t>}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Tuple</a:t>
            </a:r>
            <a:r>
              <a:rPr lang="en-US" dirty="0"/>
              <a:t>: {{M001, MK002, A}, {M001, MK003, B}, …, {M003, MK003, C}}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Domain</a:t>
            </a:r>
            <a:r>
              <a:rPr lang="en-US" dirty="0"/>
              <a:t>: Domain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‘</a:t>
            </a:r>
            <a:r>
              <a:rPr lang="en-US" dirty="0" err="1"/>
              <a:t>Nilai_MK</a:t>
            </a:r>
            <a:r>
              <a:rPr lang="en-US" dirty="0"/>
              <a:t>’ </a:t>
            </a:r>
            <a:r>
              <a:rPr lang="en-US" dirty="0" err="1"/>
              <a:t>adalah</a:t>
            </a:r>
            <a:r>
              <a:rPr lang="en-US" dirty="0"/>
              <a:t> {A, B, C, D, E}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/>
              <a:t>Derajat</a:t>
            </a:r>
            <a:r>
              <a:rPr lang="en-US" dirty="0"/>
              <a:t>: 3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err="1"/>
              <a:t>Kardinalitas</a:t>
            </a:r>
            <a:r>
              <a:rPr lang="en-US" dirty="0"/>
              <a:t>: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31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4 – Model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: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lain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17" y="3505200"/>
            <a:ext cx="627017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7417" y="5477470"/>
            <a:ext cx="771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Kode_Mahasiswa			3. Kode_Mahasiswa + Nama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Kode_Mahasiswa + Tgl_lahir 		4. Kode_Mahasiswa + JK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1072" y="3135868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Relasi</a:t>
            </a:r>
            <a:r>
              <a:rPr lang="en-US" dirty="0"/>
              <a:t> (</a:t>
            </a:r>
            <a:r>
              <a:rPr lang="en-US" dirty="0" err="1"/>
              <a:t>Tabel</a:t>
            </a:r>
            <a:r>
              <a:rPr lang="en-US" dirty="0"/>
              <a:t>): MAHASISWA</a:t>
            </a:r>
          </a:p>
        </p:txBody>
      </p:sp>
    </p:spTree>
    <p:extLst>
      <p:ext uri="{BB962C8B-B14F-4D97-AF65-F5344CB8AC3E}">
        <p14:creationId xmlns:p14="http://schemas.microsoft.com/office/powerpoint/2010/main" val="1845707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4 – Model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Kunci</a:t>
            </a:r>
            <a:r>
              <a:rPr lang="en-US" dirty="0"/>
              <a:t> Primer (Primary Key): 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kandidat</a:t>
            </a:r>
            <a:r>
              <a:rPr lang="en-US" dirty="0"/>
              <a:t> paling </a:t>
            </a:r>
            <a:r>
              <a:rPr lang="en-US" dirty="0" err="1"/>
              <a:t>sederhana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identitas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Contoh</a:t>
            </a:r>
            <a:r>
              <a:rPr lang="en-US" dirty="0"/>
              <a:t>: MAHASISWA (</a:t>
            </a:r>
            <a:r>
              <a:rPr lang="en-US" u="sng" dirty="0" err="1"/>
              <a:t>Kode_Mahasiswa</a:t>
            </a:r>
            <a:r>
              <a:rPr lang="en-US" dirty="0"/>
              <a:t>, </a:t>
            </a:r>
            <a:r>
              <a:rPr lang="en-US" dirty="0" err="1"/>
              <a:t>Nama_Mahasiswa</a:t>
            </a:r>
            <a:r>
              <a:rPr lang="en-US" dirty="0"/>
              <a:t>, </a:t>
            </a:r>
            <a:r>
              <a:rPr lang="en-US" dirty="0" err="1"/>
              <a:t>Tgl_Lahir</a:t>
            </a:r>
            <a:r>
              <a:rPr lang="en-US" dirty="0"/>
              <a:t>, </a:t>
            </a:r>
            <a:r>
              <a:rPr lang="en-US" dirty="0" err="1"/>
              <a:t>Jenis_Kelamin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PK: </a:t>
            </a:r>
            <a:r>
              <a:rPr lang="en-US" i="1" u="sng" dirty="0" err="1"/>
              <a:t>harus</a:t>
            </a:r>
            <a:r>
              <a:rPr lang="en-US" dirty="0"/>
              <a:t>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(</a:t>
            </a:r>
            <a:r>
              <a:rPr lang="en-US" dirty="0" err="1"/>
              <a:t>tabel</a:t>
            </a:r>
            <a:r>
              <a:rPr lang="en-US" dirty="0"/>
              <a:t>)</a:t>
            </a:r>
          </a:p>
          <a:p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Asing</a:t>
            </a:r>
            <a:r>
              <a:rPr lang="en-US" dirty="0"/>
              <a:t>/</a:t>
            </a:r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Tamu</a:t>
            </a:r>
            <a:r>
              <a:rPr lang="en-US" dirty="0"/>
              <a:t> (Foreign Key):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(</a:t>
            </a:r>
            <a:r>
              <a:rPr lang="en-US" dirty="0" err="1"/>
              <a:t>tabel</a:t>
            </a:r>
            <a:r>
              <a:rPr lang="en-US" dirty="0"/>
              <a:t>) yang </a:t>
            </a:r>
            <a:r>
              <a:rPr lang="en-US" dirty="0" err="1"/>
              <a:t>merujuk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primer di </a:t>
            </a:r>
            <a:r>
              <a:rPr lang="en-US" dirty="0" err="1"/>
              <a:t>tabel</a:t>
            </a:r>
            <a:r>
              <a:rPr lang="en-US" dirty="0"/>
              <a:t> lain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Kegunaan</a:t>
            </a:r>
            <a:r>
              <a:rPr lang="en-US" dirty="0"/>
              <a:t>: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79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1" y="457200"/>
            <a:ext cx="6430566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07" y="1406236"/>
            <a:ext cx="5521434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098964"/>
            <a:ext cx="353208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4800600"/>
            <a:ext cx="6517843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>
            <a:off x="3508664" y="3352800"/>
            <a:ext cx="8382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53607" y="762000"/>
            <a:ext cx="3651793" cy="1524000"/>
          </a:xfrm>
          <a:prstGeom prst="straightConnector1">
            <a:avLst/>
          </a:prstGeom>
          <a:ln w="254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514600" y="1676400"/>
            <a:ext cx="3956594" cy="651164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6052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4 – Model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Padanan</a:t>
            </a:r>
            <a:r>
              <a:rPr lang="en-US" dirty="0"/>
              <a:t> Kata: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Relasi</a:t>
            </a:r>
            <a:r>
              <a:rPr lang="en-US" dirty="0"/>
              <a:t> = </a:t>
            </a:r>
            <a:r>
              <a:rPr lang="en-US" dirty="0" err="1"/>
              <a:t>Tabel</a:t>
            </a:r>
            <a:r>
              <a:rPr lang="en-US" dirty="0"/>
              <a:t> (Table) = File</a:t>
            </a:r>
          </a:p>
          <a:p>
            <a:r>
              <a:rPr lang="en-US" dirty="0"/>
              <a:t>Tuple = </a:t>
            </a:r>
            <a:r>
              <a:rPr lang="en-US" dirty="0" err="1"/>
              <a:t>Baris</a:t>
            </a:r>
            <a:r>
              <a:rPr lang="en-US" dirty="0"/>
              <a:t> (Row) = Record</a:t>
            </a:r>
          </a:p>
          <a:p>
            <a:r>
              <a:rPr lang="en-US" dirty="0" err="1"/>
              <a:t>Atribut</a:t>
            </a:r>
            <a:r>
              <a:rPr lang="en-US" dirty="0"/>
              <a:t> = </a:t>
            </a:r>
            <a:r>
              <a:rPr lang="en-US" dirty="0" err="1"/>
              <a:t>Kolom</a:t>
            </a:r>
            <a:r>
              <a:rPr lang="en-US" dirty="0"/>
              <a:t> (Column) = Field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51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4 – Model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Sifat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(</a:t>
            </a:r>
            <a:r>
              <a:rPr lang="en-US" dirty="0" err="1"/>
              <a:t>relasi</a:t>
            </a:r>
            <a:r>
              <a:rPr lang="en-US" dirty="0"/>
              <a:t>) :</a:t>
            </a:r>
          </a:p>
          <a:p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database</a:t>
            </a:r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atomik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00820"/>
            <a:ext cx="3453426" cy="139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100819"/>
            <a:ext cx="2362200" cy="2411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79844" y="44958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Atomik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6587" y="5512576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Atomik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9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I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ttg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olahan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</a:t>
            </a:r>
          </a:p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tambah</a:t>
            </a:r>
            <a:r>
              <a:rPr lang="en-US" dirty="0"/>
              <a:t>/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yang </a:t>
            </a:r>
            <a:r>
              <a:rPr lang="en-US" dirty="0" err="1"/>
              <a:t>mendapatkan</a:t>
            </a:r>
            <a:endParaRPr lang="en-US" dirty="0"/>
          </a:p>
          <a:p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dpt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862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4 – Model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/Field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  <a:p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berdomain</a:t>
            </a:r>
            <a:r>
              <a:rPr lang="en-US" dirty="0"/>
              <a:t> </a:t>
            </a:r>
            <a:r>
              <a:rPr lang="en-US" dirty="0" err="1"/>
              <a:t>sama</a:t>
            </a:r>
            <a:endParaRPr lang="en-US" dirty="0"/>
          </a:p>
          <a:p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penting</a:t>
            </a:r>
            <a:endParaRPr lang="en-US" dirty="0"/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primer</a:t>
            </a:r>
          </a:p>
          <a:p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penting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91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4 – Model Data </a:t>
            </a:r>
            <a:r>
              <a:rPr lang="en-US" dirty="0" err="1"/>
              <a:t>Relasional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Transformasi</a:t>
            </a:r>
            <a:r>
              <a:rPr lang="en-US" dirty="0"/>
              <a:t> Model E-R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5339051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410200"/>
            <a:ext cx="7386638" cy="124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rved Left Arrow 3"/>
          <p:cNvSpPr/>
          <p:nvPr/>
        </p:nvSpPr>
        <p:spPr>
          <a:xfrm>
            <a:off x="6019800" y="3352800"/>
            <a:ext cx="1062038" cy="2438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6247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dg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Komposit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6659432" cy="5837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94374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dg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38375"/>
            <a:ext cx="61289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00743"/>
            <a:ext cx="3810000" cy="1050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394942"/>
            <a:ext cx="2743200" cy="107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rved Left Arrow 3"/>
          <p:cNvSpPr/>
          <p:nvPr/>
        </p:nvSpPr>
        <p:spPr>
          <a:xfrm rot="557249">
            <a:off x="6753715" y="3709986"/>
            <a:ext cx="860718" cy="230981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257800" y="6074115"/>
            <a:ext cx="0" cy="555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371600" y="6629400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371600" y="6074115"/>
            <a:ext cx="0" cy="555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964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336423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dg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Turunan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15169" cy="4067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86400"/>
            <a:ext cx="4159250" cy="1127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own Arrow 4"/>
          <p:cNvSpPr/>
          <p:nvPr/>
        </p:nvSpPr>
        <p:spPr>
          <a:xfrm rot="2479209">
            <a:off x="5396284" y="3183435"/>
            <a:ext cx="533400" cy="3129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8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07847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dg </a:t>
            </a:r>
            <a:r>
              <a:rPr lang="en-US" dirty="0" err="1"/>
              <a:t>Bbrp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762000"/>
            <a:ext cx="7951554" cy="427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5181599"/>
            <a:ext cx="5410199" cy="1476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63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2749" y="228600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Binary (one-to-one)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2000"/>
            <a:ext cx="5943600" cy="3611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36" y="4419600"/>
            <a:ext cx="4918364" cy="2341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020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81000"/>
            <a:ext cx="7924800" cy="60929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Binary (one-to-many)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614012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5" y="4702772"/>
            <a:ext cx="6126272" cy="2008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5742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Many-to-Many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762001"/>
            <a:ext cx="4989342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1687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31648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Asosiatif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535305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91000"/>
            <a:ext cx="3886200" cy="252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181600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Tanpa</a:t>
            </a:r>
            <a:r>
              <a:rPr lang="en-US" dirty="0"/>
              <a:t> primary key</a:t>
            </a:r>
          </a:p>
        </p:txBody>
      </p:sp>
    </p:spTree>
    <p:extLst>
      <p:ext uri="{BB962C8B-B14F-4D97-AF65-F5344CB8AC3E}">
        <p14:creationId xmlns:p14="http://schemas.microsoft.com/office/powerpoint/2010/main" val="393437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??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95549"/>
            <a:ext cx="5638800" cy="271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853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Asosiatif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914400"/>
            <a:ext cx="6708371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1800" y="589747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Dengan</a:t>
            </a:r>
            <a:r>
              <a:rPr lang="en-US" dirty="0"/>
              <a:t> primary key</a:t>
            </a:r>
          </a:p>
        </p:txBody>
      </p:sp>
    </p:spTree>
    <p:extLst>
      <p:ext uri="{BB962C8B-B14F-4D97-AF65-F5344CB8AC3E}">
        <p14:creationId xmlns:p14="http://schemas.microsoft.com/office/powerpoint/2010/main" val="2815257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</a:t>
            </a:r>
            <a:r>
              <a:rPr lang="en-US" dirty="0" err="1"/>
              <a:t>Asosiatif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899388" cy="450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0130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Unary one-to-one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627256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94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Unary one-to-one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5955030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8460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304800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Unary one-to-many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5403"/>
            <a:ext cx="5867400" cy="579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232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8600"/>
            <a:ext cx="7467600" cy="4873752"/>
          </a:xfrm>
        </p:spPr>
        <p:txBody>
          <a:bodyPr/>
          <a:lstStyle/>
          <a:p>
            <a:r>
              <a:rPr lang="en-US" dirty="0" err="1"/>
              <a:t>Transformasi</a:t>
            </a:r>
            <a:r>
              <a:rPr lang="en-US" dirty="0"/>
              <a:t> Unary many-to-many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6857569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99583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-457200"/>
            <a:ext cx="7467600" cy="1143000"/>
          </a:xfrm>
        </p:spPr>
        <p:txBody>
          <a:bodyPr/>
          <a:lstStyle/>
          <a:p>
            <a:r>
              <a:rPr lang="en-US" dirty="0" err="1"/>
              <a:t>Latihan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877455" cy="5727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21268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databasenya</a:t>
            </a:r>
            <a:r>
              <a:rPr lang="en-US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818797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467600" cy="1143000"/>
          </a:xfrm>
        </p:spPr>
        <p:txBody>
          <a:bodyPr/>
          <a:lstStyle/>
          <a:p>
            <a:r>
              <a:rPr lang="en-US" dirty="0" err="1"/>
              <a:t>Latihan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834971"/>
            <a:ext cx="7696201" cy="571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351103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databasenya</a:t>
            </a:r>
            <a:r>
              <a:rPr lang="en-US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5546631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7467600" cy="1143000"/>
          </a:xfrm>
        </p:spPr>
        <p:txBody>
          <a:bodyPr/>
          <a:lstStyle/>
          <a:p>
            <a:r>
              <a:rPr lang="en-US" dirty="0" err="1"/>
              <a:t>Latihan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0" y="2286000"/>
            <a:ext cx="8305800" cy="3391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914400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databasenya</a:t>
            </a:r>
            <a:r>
              <a:rPr lang="en-US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6906551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467600" cy="1143000"/>
          </a:xfrm>
        </p:spPr>
        <p:txBody>
          <a:bodyPr/>
          <a:lstStyle/>
          <a:p>
            <a:r>
              <a:rPr lang="en-US" dirty="0" err="1"/>
              <a:t>Latihan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58" y="1828800"/>
            <a:ext cx="8485187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914400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databasenya</a:t>
            </a:r>
            <a:r>
              <a:rPr lang="en-US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06136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1 –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6176742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7365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7467600" cy="1143000"/>
          </a:xfrm>
        </p:spPr>
        <p:txBody>
          <a:bodyPr/>
          <a:lstStyle/>
          <a:p>
            <a:r>
              <a:rPr lang="en-US" dirty="0" err="1"/>
              <a:t>Latihan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8" y="1285876"/>
            <a:ext cx="7229622" cy="552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773668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Buatlah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databasenya</a:t>
            </a:r>
            <a:r>
              <a:rPr lang="en-US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891777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persewaan</a:t>
            </a:r>
            <a:r>
              <a:rPr lang="en-US" dirty="0"/>
              <a:t> CD/DVD film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yang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penyewa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didasarkan</a:t>
            </a:r>
            <a:r>
              <a:rPr lang="en-US" dirty="0"/>
              <a:t>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Judul film, nama bintang film, jenis media (cd/dvd), kategori film (drama, scifi, horor dll)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Kode</a:t>
            </a:r>
            <a:r>
              <a:rPr lang="en-US" dirty="0"/>
              <a:t> film, </a:t>
            </a:r>
            <a:r>
              <a:rPr lang="en-US" dirty="0" err="1"/>
              <a:t>judul</a:t>
            </a:r>
            <a:r>
              <a:rPr lang="en-US" dirty="0"/>
              <a:t> film, </a:t>
            </a:r>
            <a:r>
              <a:rPr lang="en-US" dirty="0" err="1"/>
              <a:t>kategori</a:t>
            </a:r>
            <a:r>
              <a:rPr lang="en-US" dirty="0"/>
              <a:t> film,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,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rilis</a:t>
            </a:r>
            <a:r>
              <a:rPr lang="en-US" dirty="0"/>
              <a:t> film, </a:t>
            </a:r>
            <a:r>
              <a:rPr lang="en-US" dirty="0" err="1"/>
              <a:t>daftar</a:t>
            </a:r>
            <a:r>
              <a:rPr lang="en-US" dirty="0"/>
              <a:t> cd/</a:t>
            </a:r>
            <a:r>
              <a:rPr lang="en-US" dirty="0" err="1"/>
              <a:t>dvd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ID cd/</a:t>
            </a:r>
            <a:r>
              <a:rPr lang="en-US" dirty="0" err="1"/>
              <a:t>dvd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(cd/</a:t>
            </a:r>
            <a:r>
              <a:rPr lang="en-US" dirty="0" err="1"/>
              <a:t>dvd</a:t>
            </a:r>
            <a:r>
              <a:rPr lang="en-US" dirty="0"/>
              <a:t>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statusnya</a:t>
            </a:r>
            <a:r>
              <a:rPr lang="en-US" dirty="0"/>
              <a:t> (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dipinjam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78293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Catatan: untuk setiap film, bisa terdiri dari beberapa CD/DVD yang masing-masing memiliki kode CD. Misal judul film berkode F-123 memiliki beberapa kode CD.</a:t>
            </a:r>
          </a:p>
          <a:p>
            <a:r>
              <a:rPr lang="en-US" dirty="0" err="1"/>
              <a:t>Setiap</a:t>
            </a:r>
            <a:r>
              <a:rPr lang="en-US" dirty="0"/>
              <a:t> film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kategori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Buatlah</a:t>
            </a:r>
            <a:r>
              <a:rPr lang="en-US" dirty="0"/>
              <a:t> ERD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tsb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tabel-tabel</a:t>
            </a:r>
            <a:r>
              <a:rPr lang="en-US" dirty="0"/>
              <a:t> yang </a:t>
            </a:r>
            <a:r>
              <a:rPr lang="en-US" dirty="0" err="1"/>
              <a:t>terbentuk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relasinya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4896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 5 - </a:t>
            </a:r>
            <a:r>
              <a:rPr lang="en-US" dirty="0" err="1"/>
              <a:t>Normalisasi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: </a:t>
            </a:r>
            <a:r>
              <a:rPr lang="en-US" dirty="0" err="1"/>
              <a:t>meminimalkan</a:t>
            </a:r>
            <a:r>
              <a:rPr lang="en-US" dirty="0"/>
              <a:t> </a:t>
            </a:r>
            <a:r>
              <a:rPr lang="en-US" dirty="0" err="1"/>
              <a:t>redundansi</a:t>
            </a:r>
            <a:r>
              <a:rPr lang="en-US" dirty="0"/>
              <a:t> data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menghilangkan</a:t>
            </a:r>
            <a:r>
              <a:rPr lang="en-US" dirty="0"/>
              <a:t> </a:t>
            </a:r>
            <a:r>
              <a:rPr lang="en-US" dirty="0" err="1"/>
              <a:t>anomali</a:t>
            </a:r>
            <a:endParaRPr lang="en-US" dirty="0"/>
          </a:p>
          <a:p>
            <a:r>
              <a:rPr lang="en-US" dirty="0" err="1"/>
              <a:t>Pengertian</a:t>
            </a:r>
            <a:r>
              <a:rPr lang="en-US" dirty="0"/>
              <a:t>: proses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pengelompokan</a:t>
            </a:r>
            <a:r>
              <a:rPr lang="en-US" dirty="0"/>
              <a:t> </a:t>
            </a:r>
            <a:r>
              <a:rPr lang="en-US" dirty="0" err="1"/>
              <a:t>atribut-atribut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shg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u="sng" dirty="0" err="1"/>
              <a:t>struktur</a:t>
            </a:r>
            <a:r>
              <a:rPr lang="en-US" u="sng" dirty="0"/>
              <a:t> </a:t>
            </a:r>
            <a:r>
              <a:rPr lang="en-US" u="sng" dirty="0" err="1"/>
              <a:t>yg</a:t>
            </a:r>
            <a:r>
              <a:rPr lang="en-US" u="sng" dirty="0"/>
              <a:t> </a:t>
            </a:r>
            <a:r>
              <a:rPr lang="en-US" u="sng" dirty="0" err="1"/>
              <a:t>baik</a:t>
            </a:r>
            <a:endParaRPr lang="en-US" u="sng" dirty="0"/>
          </a:p>
          <a:p>
            <a:r>
              <a:rPr lang="en-US" dirty="0" err="1"/>
              <a:t>Redundansi</a:t>
            </a:r>
            <a:r>
              <a:rPr lang="en-US" dirty="0"/>
              <a:t>: </a:t>
            </a:r>
            <a:r>
              <a:rPr lang="en-US" dirty="0" err="1"/>
              <a:t>duplikasi</a:t>
            </a:r>
            <a:r>
              <a:rPr lang="en-US" dirty="0"/>
              <a:t> data (</a:t>
            </a:r>
            <a:r>
              <a:rPr lang="en-US" dirty="0" err="1"/>
              <a:t>penyimpanan</a:t>
            </a:r>
            <a:r>
              <a:rPr lang="en-US" dirty="0"/>
              <a:t> data </a:t>
            </a:r>
            <a:r>
              <a:rPr lang="en-US" dirty="0" err="1"/>
              <a:t>berkali</a:t>
            </a:r>
            <a:r>
              <a:rPr lang="en-US" dirty="0"/>
              <a:t>-kali)</a:t>
            </a:r>
          </a:p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redundansi</a:t>
            </a:r>
            <a:r>
              <a:rPr lang="en-US" dirty="0"/>
              <a:t> </a:t>
            </a:r>
            <a:r>
              <a:rPr lang="en-US" dirty="0" err="1"/>
              <a:t>seminimal</a:t>
            </a:r>
            <a:r>
              <a:rPr lang="en-US" dirty="0"/>
              <a:t> </a:t>
            </a:r>
            <a:r>
              <a:rPr lang="en-US" dirty="0" err="1"/>
              <a:t>mungkin</a:t>
            </a:r>
            <a:endParaRPr lang="en-US" dirty="0"/>
          </a:p>
          <a:p>
            <a:pPr lvl="1"/>
            <a:r>
              <a:rPr lang="en-US" dirty="0" err="1"/>
              <a:t>Modifikasi</a:t>
            </a:r>
            <a:r>
              <a:rPr lang="en-US" dirty="0"/>
              <a:t> data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berakibat</a:t>
            </a:r>
            <a:r>
              <a:rPr lang="en-US" dirty="0"/>
              <a:t> </a:t>
            </a:r>
            <a:r>
              <a:rPr lang="en-US" dirty="0" err="1"/>
              <a:t>ketidakkonsistenan</a:t>
            </a:r>
            <a:r>
              <a:rPr lang="en-US" dirty="0"/>
              <a:t> (</a:t>
            </a:r>
            <a:r>
              <a:rPr lang="en-US" dirty="0" err="1"/>
              <a:t>anomali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524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Bab 5 - Normalisasi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Bentuk-bentuk</a:t>
            </a:r>
            <a:r>
              <a:rPr lang="en-US" dirty="0"/>
              <a:t> Normal:</a:t>
            </a:r>
          </a:p>
          <a:p>
            <a:pPr lvl="1"/>
            <a:r>
              <a:rPr lang="en-US" sz="2400" dirty="0"/>
              <a:t>Normal </a:t>
            </a:r>
            <a:r>
              <a:rPr lang="en-US" sz="2400" dirty="0" err="1"/>
              <a:t>Pertama</a:t>
            </a:r>
            <a:r>
              <a:rPr lang="en-US" sz="2400" dirty="0"/>
              <a:t> (1NF)</a:t>
            </a:r>
          </a:p>
          <a:p>
            <a:pPr lvl="1"/>
            <a:r>
              <a:rPr lang="en-US" sz="2400" dirty="0"/>
              <a:t>Normal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(2NF)</a:t>
            </a:r>
          </a:p>
          <a:p>
            <a:pPr lvl="1"/>
            <a:r>
              <a:rPr lang="en-US" sz="2400" dirty="0"/>
              <a:t>Normal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Tiga</a:t>
            </a:r>
            <a:r>
              <a:rPr lang="en-US" sz="2400" dirty="0"/>
              <a:t> (3NF)</a:t>
            </a:r>
          </a:p>
          <a:p>
            <a:pPr lvl="1"/>
            <a:r>
              <a:rPr lang="en-US" sz="2400" dirty="0"/>
              <a:t>Normal Boyce </a:t>
            </a:r>
            <a:r>
              <a:rPr lang="en-US" sz="2400" dirty="0" err="1"/>
              <a:t>Codd</a:t>
            </a:r>
            <a:r>
              <a:rPr lang="en-US" sz="2400" dirty="0"/>
              <a:t> (BCNF)</a:t>
            </a:r>
          </a:p>
          <a:p>
            <a:endParaRPr lang="en-US" dirty="0"/>
          </a:p>
          <a:p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3NF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cukup</a:t>
            </a:r>
            <a:endParaRPr lang="en-US" dirty="0"/>
          </a:p>
          <a:p>
            <a:pPr marL="36576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04560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467600" cy="1143000"/>
          </a:xfrm>
        </p:spPr>
        <p:txBody>
          <a:bodyPr/>
          <a:lstStyle/>
          <a:p>
            <a:r>
              <a:rPr lang="en-US" dirty="0" err="1"/>
              <a:t>Anomali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6048"/>
            <a:ext cx="7467600" cy="4873752"/>
          </a:xfrm>
        </p:spPr>
        <p:txBody>
          <a:bodyPr/>
          <a:lstStyle/>
          <a:p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penyisipan</a:t>
            </a:r>
            <a:endParaRPr lang="en-US" dirty="0"/>
          </a:p>
          <a:p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pengubahan</a:t>
            </a:r>
            <a:endParaRPr lang="en-US" dirty="0"/>
          </a:p>
          <a:p>
            <a:r>
              <a:rPr lang="en-US" dirty="0" err="1"/>
              <a:t>Anomali</a:t>
            </a:r>
            <a:r>
              <a:rPr lang="en-US" dirty="0"/>
              <a:t> </a:t>
            </a:r>
            <a:r>
              <a:rPr lang="en-US" dirty="0" err="1"/>
              <a:t>penghapusan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31851"/>
            <a:ext cx="8219924" cy="2754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43327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2572"/>
            <a:ext cx="5943600" cy="2952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06952"/>
            <a:ext cx="5257800" cy="277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4709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Dependensi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normalisasi</a:t>
            </a:r>
            <a:endParaRPr lang="en-US" dirty="0"/>
          </a:p>
          <a:p>
            <a:r>
              <a:rPr lang="en-US" dirty="0" err="1"/>
              <a:t>Macam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endParaRPr lang="en-US" dirty="0"/>
          </a:p>
          <a:p>
            <a:pPr lvl="1"/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Sepenuhnya</a:t>
            </a:r>
            <a:endParaRPr lang="en-US" dirty="0"/>
          </a:p>
          <a:p>
            <a:pPr lvl="1"/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Parsial</a:t>
            </a:r>
            <a:endParaRPr lang="en-US" dirty="0"/>
          </a:p>
          <a:p>
            <a:pPr lvl="1"/>
            <a:r>
              <a:rPr lang="en-US" dirty="0" err="1"/>
              <a:t>Dependensi</a:t>
            </a:r>
            <a:r>
              <a:rPr lang="en-US" dirty="0"/>
              <a:t> Total</a:t>
            </a:r>
          </a:p>
          <a:p>
            <a:pPr lvl="1"/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Transitif</a:t>
            </a:r>
            <a:endParaRPr lang="en-US" dirty="0"/>
          </a:p>
          <a:p>
            <a:r>
              <a:rPr lang="en-US" b="1" dirty="0" err="1"/>
              <a:t>Dependensi</a:t>
            </a:r>
            <a:r>
              <a:rPr lang="en-US" b="1" dirty="0"/>
              <a:t> </a:t>
            </a:r>
            <a:r>
              <a:rPr lang="en-US" b="1" dirty="0" err="1"/>
              <a:t>Fungsional</a:t>
            </a:r>
            <a:r>
              <a:rPr lang="en-US" dirty="0"/>
              <a:t>: </a:t>
            </a:r>
            <a:r>
              <a:rPr lang="en-US" dirty="0" err="1"/>
              <a:t>kekangan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2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2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r>
              <a:rPr lang="en-US" dirty="0" err="1"/>
              <a:t>Simbol</a:t>
            </a:r>
            <a:r>
              <a:rPr lang="en-US" dirty="0"/>
              <a:t>: X -&gt; Y (</a:t>
            </a:r>
            <a:r>
              <a:rPr lang="en-US" dirty="0" err="1"/>
              <a:t>atribut</a:t>
            </a:r>
            <a:r>
              <a:rPr lang="en-US" dirty="0"/>
              <a:t> Y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X)</a:t>
            </a:r>
          </a:p>
          <a:p>
            <a:r>
              <a:rPr lang="en-US" dirty="0" err="1"/>
              <a:t>Syarat</a:t>
            </a:r>
            <a:r>
              <a:rPr lang="en-US" dirty="0"/>
              <a:t>: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di X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id-ID" dirty="0"/>
              <a:t>saja </a:t>
            </a:r>
            <a:r>
              <a:rPr lang="en-US" dirty="0"/>
              <a:t>di Y</a:t>
            </a:r>
          </a:p>
        </p:txBody>
      </p:sp>
    </p:spTree>
    <p:extLst>
      <p:ext uri="{BB962C8B-B14F-4D97-AF65-F5344CB8AC3E}">
        <p14:creationId xmlns:p14="http://schemas.microsoft.com/office/powerpoint/2010/main" val="27546793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r>
              <a:rPr lang="en-US" dirty="0" err="1"/>
              <a:t>Kode_Barang</a:t>
            </a:r>
            <a:r>
              <a:rPr lang="en-US" dirty="0"/>
              <a:t> -&gt; </a:t>
            </a:r>
            <a:r>
              <a:rPr lang="en-US" dirty="0" err="1"/>
              <a:t>Nama_Barang</a:t>
            </a:r>
            <a:endParaRPr lang="en-US" dirty="0"/>
          </a:p>
          <a:p>
            <a:r>
              <a:rPr lang="en-US" dirty="0" err="1"/>
              <a:t>Kode_Barang</a:t>
            </a:r>
            <a:r>
              <a:rPr lang="en-US" dirty="0"/>
              <a:t> -&gt; </a:t>
            </a:r>
            <a:r>
              <a:rPr lang="en-US" dirty="0" err="1"/>
              <a:t>Harga_Jual</a:t>
            </a:r>
            <a:endParaRPr lang="en-US" dirty="0"/>
          </a:p>
          <a:p>
            <a:r>
              <a:rPr lang="en-US" dirty="0" err="1"/>
              <a:t>Kode_Barang</a:t>
            </a:r>
            <a:r>
              <a:rPr lang="en-US" dirty="0"/>
              <a:t> -&gt; </a:t>
            </a:r>
            <a:r>
              <a:rPr lang="en-US" dirty="0" err="1"/>
              <a:t>Kode_Pemasok</a:t>
            </a:r>
            <a:endParaRPr lang="en-US" dirty="0"/>
          </a:p>
          <a:p>
            <a:r>
              <a:rPr lang="en-US" dirty="0" err="1"/>
              <a:t>Kode_Barang</a:t>
            </a:r>
            <a:r>
              <a:rPr lang="en-US" dirty="0"/>
              <a:t> -&gt; </a:t>
            </a:r>
            <a:r>
              <a:rPr lang="en-US" dirty="0" err="1"/>
              <a:t>Nama_Pemasok</a:t>
            </a:r>
            <a:endParaRPr lang="en-US" dirty="0"/>
          </a:p>
          <a:p>
            <a:r>
              <a:rPr lang="en-US" dirty="0" err="1"/>
              <a:t>Kode_Pemasok</a:t>
            </a:r>
            <a:r>
              <a:rPr lang="en-US" dirty="0"/>
              <a:t> -&gt; </a:t>
            </a:r>
            <a:r>
              <a:rPr lang="en-US" dirty="0" err="1"/>
              <a:t>Nama_Pemasok</a:t>
            </a:r>
            <a:endParaRPr lang="en-US" dirty="0"/>
          </a:p>
          <a:p>
            <a:r>
              <a:rPr lang="en-US" dirty="0" err="1"/>
              <a:t>Kode_Pemasok</a:t>
            </a:r>
            <a:r>
              <a:rPr lang="en-US" dirty="0"/>
              <a:t> -&gt; Kota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dituliskan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Kode_Barang</a:t>
            </a:r>
            <a:r>
              <a:rPr lang="en-US" dirty="0"/>
              <a:t> -&gt; {</a:t>
            </a:r>
            <a:r>
              <a:rPr lang="en-US" dirty="0" err="1"/>
              <a:t>Nama_Barang</a:t>
            </a:r>
            <a:r>
              <a:rPr lang="en-US" dirty="0"/>
              <a:t>, </a:t>
            </a:r>
            <a:r>
              <a:rPr lang="en-US" dirty="0" err="1"/>
              <a:t>Harga_Jual</a:t>
            </a:r>
            <a:r>
              <a:rPr lang="en-US" dirty="0"/>
              <a:t>, </a:t>
            </a:r>
            <a:r>
              <a:rPr lang="en-US" dirty="0" err="1"/>
              <a:t>Kode_Pemasok</a:t>
            </a:r>
            <a:r>
              <a:rPr lang="en-US" dirty="0"/>
              <a:t>, </a:t>
            </a:r>
            <a:r>
              <a:rPr lang="en-US" dirty="0" err="1"/>
              <a:t>Nama_Pemasok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 err="1"/>
              <a:t>Kode_Pemasok</a:t>
            </a:r>
            <a:r>
              <a:rPr lang="en-US" dirty="0"/>
              <a:t> -&gt; {</a:t>
            </a:r>
            <a:r>
              <a:rPr lang="en-US" dirty="0" err="1"/>
              <a:t>Nama_Pemasok</a:t>
            </a:r>
            <a:r>
              <a:rPr lang="en-US" dirty="0"/>
              <a:t>, Kota} </a:t>
            </a:r>
          </a:p>
        </p:txBody>
      </p:sp>
    </p:spTree>
    <p:extLst>
      <p:ext uri="{BB962C8B-B14F-4D97-AF65-F5344CB8AC3E}">
        <p14:creationId xmlns:p14="http://schemas.microsoft.com/office/powerpoint/2010/main" val="19728853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dependensi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atribut</a:t>
            </a:r>
            <a:endParaRPr lang="en-US" dirty="0"/>
          </a:p>
          <a:p>
            <a:r>
              <a:rPr lang="en-US" dirty="0" err="1"/>
              <a:t>Simbol</a:t>
            </a:r>
            <a:r>
              <a:rPr lang="en-US" dirty="0"/>
              <a:t>: {X, Y} -&gt; 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: {</a:t>
            </a:r>
            <a:r>
              <a:rPr lang="en-US" dirty="0" err="1"/>
              <a:t>No_Dosen</a:t>
            </a:r>
            <a:r>
              <a:rPr lang="en-US" dirty="0"/>
              <a:t>, </a:t>
            </a:r>
            <a:r>
              <a:rPr lang="en-US" dirty="0" err="1"/>
              <a:t>Pendidikan</a:t>
            </a:r>
            <a:r>
              <a:rPr lang="en-US" dirty="0"/>
              <a:t>} -&gt; </a:t>
            </a:r>
            <a:r>
              <a:rPr lang="en-US" dirty="0" err="1"/>
              <a:t>Tahun_Lulus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5" y="2971800"/>
            <a:ext cx="5396345" cy="2671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0204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7154</TotalTime>
  <Words>3023</Words>
  <Application>Microsoft Office PowerPoint</Application>
  <PresentationFormat>On-screen Show (4:3)</PresentationFormat>
  <Paragraphs>562</Paragraphs>
  <Slides>113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9" baseType="lpstr">
      <vt:lpstr>Arial</vt:lpstr>
      <vt:lpstr>Calibri</vt:lpstr>
      <vt:lpstr>Century Schoolbook</vt:lpstr>
      <vt:lpstr>Wingdings</vt:lpstr>
      <vt:lpstr>Wingdings 2</vt:lpstr>
      <vt:lpstr>Oriel</vt:lpstr>
      <vt:lpstr>Basis Data (DataBase)</vt:lpstr>
      <vt:lpstr>Tujuan Perkuliahan</vt:lpstr>
      <vt:lpstr>Materi</vt:lpstr>
      <vt:lpstr>Bab 1 – Apa Itu Database?</vt:lpstr>
      <vt:lpstr>Bab 1 – Apa Itu Database</vt:lpstr>
      <vt:lpstr>Bab 1 – Apa Itu Database</vt:lpstr>
      <vt:lpstr>Bab I – Apa Itu Database</vt:lpstr>
      <vt:lpstr>Bab 1 – Apa Itu database</vt:lpstr>
      <vt:lpstr>Bab 1 – Apa Itu database</vt:lpstr>
      <vt:lpstr>Bab 1 – Apa Itu database</vt:lpstr>
      <vt:lpstr>Bab 1 – Apa Itu database </vt:lpstr>
      <vt:lpstr>Bab 1 – Apa Itu database </vt:lpstr>
      <vt:lpstr>Bab 1 – Apa Itu database </vt:lpstr>
      <vt:lpstr>Bab 1 – Apa Itu database </vt:lpstr>
      <vt:lpstr>Bab 1 – Apa Itu database </vt:lpstr>
      <vt:lpstr>Bab 1 – Apa Itu database </vt:lpstr>
      <vt:lpstr>Bab 1 – Apa Itu database </vt:lpstr>
      <vt:lpstr>Bab 1 – Apa Itu database </vt:lpstr>
      <vt:lpstr>Bab 2 – Perancangan Database</vt:lpstr>
      <vt:lpstr>Bab 2 – Perancangan Database</vt:lpstr>
      <vt:lpstr>Bab 2 – Perancangan Database</vt:lpstr>
      <vt:lpstr>Bab 2 – Perancangan Database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Latihan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3 – Pemodelan Data</vt:lpstr>
      <vt:lpstr>Bab 4 – Model Data Relasional</vt:lpstr>
      <vt:lpstr>Bab 4 – Model Data Relasional</vt:lpstr>
      <vt:lpstr>Bab 4 – Model Data Relasional</vt:lpstr>
      <vt:lpstr>Bab 4 – Model Data Relasional</vt:lpstr>
      <vt:lpstr>Bab 4 – Model Data Relasional</vt:lpstr>
      <vt:lpstr>PowerPoint Presentation</vt:lpstr>
      <vt:lpstr>Bab 4 – Model Data Relasional</vt:lpstr>
      <vt:lpstr>Bab 4 – Model Data Relasional</vt:lpstr>
      <vt:lpstr>Bab 4 – Model Data Relasional</vt:lpstr>
      <vt:lpstr>Bab 4 – Model Data Relasional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Latihan</vt:lpstr>
      <vt:lpstr>Latihan</vt:lpstr>
      <vt:lpstr>Latihan</vt:lpstr>
      <vt:lpstr>Latihan</vt:lpstr>
      <vt:lpstr>Latihan</vt:lpstr>
      <vt:lpstr>Latihan</vt:lpstr>
      <vt:lpstr>Latihan</vt:lpstr>
      <vt:lpstr>Bab 5 - Normalisasi</vt:lpstr>
      <vt:lpstr>Bab 5 - Normalisasi</vt:lpstr>
      <vt:lpstr>Anomali?</vt:lpstr>
      <vt:lpstr>PowerPoint Presentation</vt:lpstr>
      <vt:lpstr>Dependensi </vt:lpstr>
      <vt:lpstr>Dependensi Fungsional</vt:lpstr>
      <vt:lpstr>Dependensi Fungsional</vt:lpstr>
      <vt:lpstr>Dependensi Fungsional</vt:lpstr>
      <vt:lpstr>Dependensi Sepenuhnya</vt:lpstr>
      <vt:lpstr>Dependensi Parsial</vt:lpstr>
      <vt:lpstr>Dependensi Total</vt:lpstr>
      <vt:lpstr>Dependensi Transitif</vt:lpstr>
      <vt:lpstr>Dependensi Transitif</vt:lpstr>
      <vt:lpstr>1NF</vt:lpstr>
      <vt:lpstr>2NF</vt:lpstr>
      <vt:lpstr>2NF</vt:lpstr>
      <vt:lpstr>3NF</vt:lpstr>
      <vt:lpstr>3NF</vt:lpstr>
      <vt:lpstr>Boyce-Codd Normal Form (BCNF)</vt:lpstr>
      <vt:lpstr>BCNF</vt:lpstr>
      <vt:lpstr>BCNF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Basis Data (DataBase)</dc:title>
  <dc:creator>acer</dc:creator>
  <cp:lastModifiedBy>Rosihan Ariyuana</cp:lastModifiedBy>
  <cp:revision>122</cp:revision>
  <dcterms:created xsi:type="dcterms:W3CDTF">2015-02-23T01:57:30Z</dcterms:created>
  <dcterms:modified xsi:type="dcterms:W3CDTF">2019-04-22T02:16:20Z</dcterms:modified>
</cp:coreProperties>
</file>